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5" r:id="rId1"/>
  </p:sldMasterIdLst>
  <p:notesMasterIdLst>
    <p:notesMasterId r:id="rId37"/>
  </p:notesMasterIdLst>
  <p:handoutMasterIdLst>
    <p:handoutMasterId r:id="rId38"/>
  </p:handoutMasterIdLst>
  <p:sldIdLst>
    <p:sldId id="692" r:id="rId2"/>
    <p:sldId id="685" r:id="rId3"/>
    <p:sldId id="660" r:id="rId4"/>
    <p:sldId id="661" r:id="rId5"/>
    <p:sldId id="662" r:id="rId6"/>
    <p:sldId id="655" r:id="rId7"/>
    <p:sldId id="681" r:id="rId8"/>
    <p:sldId id="656" r:id="rId9"/>
    <p:sldId id="664" r:id="rId10"/>
    <p:sldId id="665" r:id="rId11"/>
    <p:sldId id="666" r:id="rId12"/>
    <p:sldId id="686" r:id="rId13"/>
    <p:sldId id="657" r:id="rId14"/>
    <p:sldId id="667" r:id="rId15"/>
    <p:sldId id="676" r:id="rId16"/>
    <p:sldId id="677" r:id="rId17"/>
    <p:sldId id="670" r:id="rId18"/>
    <p:sldId id="688" r:id="rId19"/>
    <p:sldId id="694" r:id="rId20"/>
    <p:sldId id="695" r:id="rId21"/>
    <p:sldId id="696" r:id="rId22"/>
    <p:sldId id="711" r:id="rId23"/>
    <p:sldId id="698" r:id="rId24"/>
    <p:sldId id="699" r:id="rId25"/>
    <p:sldId id="700" r:id="rId26"/>
    <p:sldId id="702" r:id="rId27"/>
    <p:sldId id="703" r:id="rId28"/>
    <p:sldId id="704" r:id="rId29"/>
    <p:sldId id="705" r:id="rId30"/>
    <p:sldId id="706" r:id="rId31"/>
    <p:sldId id="707" r:id="rId32"/>
    <p:sldId id="708" r:id="rId33"/>
    <p:sldId id="709" r:id="rId34"/>
    <p:sldId id="710" r:id="rId35"/>
    <p:sldId id="683" r:id="rId36"/>
  </p:sldIdLst>
  <p:sldSz cx="10693400" cy="7561263"/>
  <p:notesSz cx="6858000" cy="9926638"/>
  <p:defaultTextStyle>
    <a:defPPr>
      <a:defRPr lang="pt-BR"/>
    </a:defPPr>
    <a:lvl1pPr algn="l" rtl="0" fontAlgn="base">
      <a:spcBef>
        <a:spcPct val="0"/>
      </a:spcBef>
      <a:spcAft>
        <a:spcPct val="0"/>
      </a:spcAft>
      <a:defRPr kern="1200">
        <a:solidFill>
          <a:schemeClr val="tx1"/>
        </a:solidFill>
        <a:latin typeface="Verdana" pitchFamily="34" charset="0"/>
        <a:ea typeface="ＭＳ Ｐゴシック" pitchFamily="34" charset="-128"/>
        <a:cs typeface="+mn-cs"/>
      </a:defRPr>
    </a:lvl1pPr>
    <a:lvl2pPr marL="521436" algn="l" rtl="0" fontAlgn="base">
      <a:spcBef>
        <a:spcPct val="0"/>
      </a:spcBef>
      <a:spcAft>
        <a:spcPct val="0"/>
      </a:spcAft>
      <a:defRPr kern="1200">
        <a:solidFill>
          <a:schemeClr val="tx1"/>
        </a:solidFill>
        <a:latin typeface="Verdana" pitchFamily="34" charset="0"/>
        <a:ea typeface="ＭＳ Ｐゴシック" pitchFamily="34" charset="-128"/>
        <a:cs typeface="+mn-cs"/>
      </a:defRPr>
    </a:lvl2pPr>
    <a:lvl3pPr marL="1042872" algn="l" rtl="0" fontAlgn="base">
      <a:spcBef>
        <a:spcPct val="0"/>
      </a:spcBef>
      <a:spcAft>
        <a:spcPct val="0"/>
      </a:spcAft>
      <a:defRPr kern="1200">
        <a:solidFill>
          <a:schemeClr val="tx1"/>
        </a:solidFill>
        <a:latin typeface="Verdana" pitchFamily="34" charset="0"/>
        <a:ea typeface="ＭＳ Ｐゴシック" pitchFamily="34" charset="-128"/>
        <a:cs typeface="+mn-cs"/>
      </a:defRPr>
    </a:lvl3pPr>
    <a:lvl4pPr marL="1564308" algn="l" rtl="0" fontAlgn="base">
      <a:spcBef>
        <a:spcPct val="0"/>
      </a:spcBef>
      <a:spcAft>
        <a:spcPct val="0"/>
      </a:spcAft>
      <a:defRPr kern="1200">
        <a:solidFill>
          <a:schemeClr val="tx1"/>
        </a:solidFill>
        <a:latin typeface="Verdana" pitchFamily="34" charset="0"/>
        <a:ea typeface="ＭＳ Ｐゴシック" pitchFamily="34" charset="-128"/>
        <a:cs typeface="+mn-cs"/>
      </a:defRPr>
    </a:lvl4pPr>
    <a:lvl5pPr marL="2085744" algn="l" rtl="0" fontAlgn="base">
      <a:spcBef>
        <a:spcPct val="0"/>
      </a:spcBef>
      <a:spcAft>
        <a:spcPct val="0"/>
      </a:spcAft>
      <a:defRPr kern="1200">
        <a:solidFill>
          <a:schemeClr val="tx1"/>
        </a:solidFill>
        <a:latin typeface="Verdana" pitchFamily="34" charset="0"/>
        <a:ea typeface="ＭＳ Ｐゴシック" pitchFamily="34" charset="-128"/>
        <a:cs typeface="+mn-cs"/>
      </a:defRPr>
    </a:lvl5pPr>
    <a:lvl6pPr marL="2607179" algn="l" defTabSz="1042872" rtl="0" eaLnBrk="1" latinLnBrk="0" hangingPunct="1">
      <a:defRPr kern="1200">
        <a:solidFill>
          <a:schemeClr val="tx1"/>
        </a:solidFill>
        <a:latin typeface="Verdana" pitchFamily="34" charset="0"/>
        <a:ea typeface="ＭＳ Ｐゴシック" pitchFamily="34" charset="-128"/>
        <a:cs typeface="+mn-cs"/>
      </a:defRPr>
    </a:lvl6pPr>
    <a:lvl7pPr marL="3128616" algn="l" defTabSz="1042872" rtl="0" eaLnBrk="1" latinLnBrk="0" hangingPunct="1">
      <a:defRPr kern="1200">
        <a:solidFill>
          <a:schemeClr val="tx1"/>
        </a:solidFill>
        <a:latin typeface="Verdana" pitchFamily="34" charset="0"/>
        <a:ea typeface="ＭＳ Ｐゴシック" pitchFamily="34" charset="-128"/>
        <a:cs typeface="+mn-cs"/>
      </a:defRPr>
    </a:lvl7pPr>
    <a:lvl8pPr marL="3650052" algn="l" defTabSz="1042872" rtl="0" eaLnBrk="1" latinLnBrk="0" hangingPunct="1">
      <a:defRPr kern="1200">
        <a:solidFill>
          <a:schemeClr val="tx1"/>
        </a:solidFill>
        <a:latin typeface="Verdana" pitchFamily="34" charset="0"/>
        <a:ea typeface="ＭＳ Ｐゴシック" pitchFamily="34" charset="-128"/>
        <a:cs typeface="+mn-cs"/>
      </a:defRPr>
    </a:lvl8pPr>
    <a:lvl9pPr marL="4171487" algn="l" defTabSz="1042872" rtl="0" eaLnBrk="1" latinLnBrk="0" hangingPunct="1">
      <a:defRPr kern="1200">
        <a:solidFill>
          <a:schemeClr val="tx1"/>
        </a:solidFill>
        <a:latin typeface="Verdana"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382">
          <p15:clr>
            <a:srgbClr val="A4A3A4"/>
          </p15:clr>
        </p15:guide>
        <p15:guide id="4" pos="3368">
          <p15:clr>
            <a:srgbClr val="A4A3A4"/>
          </p15:clr>
        </p15:guide>
      </p15:sldGuideLst>
    </p:ext>
    <p:ext uri="{2D200454-40CA-4A62-9FC3-DE9A4176ACB9}">
      <p15:notesGuideLst xmlns:p15="http://schemas.microsoft.com/office/powerpoint/2012/main">
        <p15:guide id="1" orient="horz" pos="3127">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DFDFD"/>
    <a:srgbClr val="4D8740"/>
    <a:srgbClr val="E37B52"/>
    <a:srgbClr val="000000"/>
    <a:srgbClr val="4A74A6"/>
    <a:srgbClr val="0773BD"/>
    <a:srgbClr val="72C2EA"/>
    <a:srgbClr val="87CBED"/>
    <a:srgbClr val="4BD0FF"/>
    <a:srgbClr val="62BB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4820" autoAdjust="0"/>
  </p:normalViewPr>
  <p:slideViewPr>
    <p:cSldViewPr>
      <p:cViewPr varScale="1">
        <p:scale>
          <a:sx n="95" d="100"/>
          <a:sy n="95" d="100"/>
        </p:scale>
        <p:origin x="1416" y="96"/>
      </p:cViewPr>
      <p:guideLst>
        <p:guide orient="horz" pos="2160"/>
        <p:guide pos="2880"/>
        <p:guide orient="horz" pos="2382"/>
        <p:guide pos="3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2754" y="-90"/>
      </p:cViewPr>
      <p:guideLst>
        <p:guide orient="horz" pos="3127"/>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882" name="Rectangle 2"/>
          <p:cNvSpPr>
            <a:spLocks noGrp="1" noChangeArrowheads="1"/>
          </p:cNvSpPr>
          <p:nvPr>
            <p:ph type="hdr" sz="quarter"/>
          </p:nvPr>
        </p:nvSpPr>
        <p:spPr bwMode="auto">
          <a:xfrm>
            <a:off x="2" y="4"/>
            <a:ext cx="2972008" cy="497011"/>
          </a:xfrm>
          <a:prstGeom prst="rect">
            <a:avLst/>
          </a:prstGeom>
          <a:noFill/>
          <a:ln w="9525">
            <a:noFill/>
            <a:miter lim="800000"/>
            <a:headEnd/>
            <a:tailEnd/>
          </a:ln>
          <a:effectLst/>
        </p:spPr>
        <p:txBody>
          <a:bodyPr vert="horz" wrap="square" lIns="93253" tIns="46626" rIns="93253" bIns="46626" numCol="1" anchor="t" anchorCtr="0" compatLnSpc="1">
            <a:prstTxWarp prst="textNoShape">
              <a:avLst/>
            </a:prstTxWarp>
          </a:bodyPr>
          <a:lstStyle>
            <a:lvl1pPr defTabSz="931763">
              <a:defRPr sz="1200">
                <a:latin typeface="Arial" charset="0"/>
                <a:ea typeface="+mn-ea"/>
              </a:defRPr>
            </a:lvl1pPr>
          </a:lstStyle>
          <a:p>
            <a:pPr>
              <a:defRPr/>
            </a:pPr>
            <a:endParaRPr lang="pt-BR" dirty="0"/>
          </a:p>
        </p:txBody>
      </p:sp>
      <p:sp>
        <p:nvSpPr>
          <p:cNvPr id="378883" name="Rectangle 3"/>
          <p:cNvSpPr>
            <a:spLocks noGrp="1" noChangeArrowheads="1"/>
          </p:cNvSpPr>
          <p:nvPr>
            <p:ph type="dt" sz="quarter" idx="1"/>
          </p:nvPr>
        </p:nvSpPr>
        <p:spPr bwMode="auto">
          <a:xfrm>
            <a:off x="3884441" y="4"/>
            <a:ext cx="2972008" cy="497011"/>
          </a:xfrm>
          <a:prstGeom prst="rect">
            <a:avLst/>
          </a:prstGeom>
          <a:noFill/>
          <a:ln w="9525">
            <a:noFill/>
            <a:miter lim="800000"/>
            <a:headEnd/>
            <a:tailEnd/>
          </a:ln>
          <a:effectLst/>
        </p:spPr>
        <p:txBody>
          <a:bodyPr vert="horz" wrap="square" lIns="93253" tIns="46626" rIns="93253" bIns="46626" numCol="1" anchor="t" anchorCtr="0" compatLnSpc="1">
            <a:prstTxWarp prst="textNoShape">
              <a:avLst/>
            </a:prstTxWarp>
          </a:bodyPr>
          <a:lstStyle>
            <a:lvl1pPr algn="r" defTabSz="931763">
              <a:defRPr sz="1200">
                <a:latin typeface="Arial" charset="0"/>
                <a:ea typeface="+mn-ea"/>
              </a:defRPr>
            </a:lvl1pPr>
          </a:lstStyle>
          <a:p>
            <a:pPr>
              <a:defRPr/>
            </a:pPr>
            <a:endParaRPr lang="pt-BR" dirty="0"/>
          </a:p>
        </p:txBody>
      </p:sp>
      <p:sp>
        <p:nvSpPr>
          <p:cNvPr id="378884" name="Rectangle 4"/>
          <p:cNvSpPr>
            <a:spLocks noGrp="1" noChangeArrowheads="1"/>
          </p:cNvSpPr>
          <p:nvPr>
            <p:ph type="ftr" sz="quarter" idx="2"/>
          </p:nvPr>
        </p:nvSpPr>
        <p:spPr bwMode="auto">
          <a:xfrm>
            <a:off x="2" y="9427937"/>
            <a:ext cx="2972008" cy="497011"/>
          </a:xfrm>
          <a:prstGeom prst="rect">
            <a:avLst/>
          </a:prstGeom>
          <a:noFill/>
          <a:ln w="9525">
            <a:noFill/>
            <a:miter lim="800000"/>
            <a:headEnd/>
            <a:tailEnd/>
          </a:ln>
          <a:effectLst/>
        </p:spPr>
        <p:txBody>
          <a:bodyPr vert="horz" wrap="square" lIns="93253" tIns="46626" rIns="93253" bIns="46626" numCol="1" anchor="b" anchorCtr="0" compatLnSpc="1">
            <a:prstTxWarp prst="textNoShape">
              <a:avLst/>
            </a:prstTxWarp>
          </a:bodyPr>
          <a:lstStyle>
            <a:lvl1pPr defTabSz="931763">
              <a:defRPr sz="1200">
                <a:latin typeface="Arial" charset="0"/>
                <a:ea typeface="+mn-ea"/>
              </a:defRPr>
            </a:lvl1pPr>
          </a:lstStyle>
          <a:p>
            <a:pPr>
              <a:defRPr/>
            </a:pPr>
            <a:endParaRPr lang="pt-BR" dirty="0"/>
          </a:p>
        </p:txBody>
      </p:sp>
      <p:sp>
        <p:nvSpPr>
          <p:cNvPr id="378885" name="Rectangle 5"/>
          <p:cNvSpPr>
            <a:spLocks noGrp="1" noChangeArrowheads="1"/>
          </p:cNvSpPr>
          <p:nvPr>
            <p:ph type="sldNum" sz="quarter" idx="3"/>
          </p:nvPr>
        </p:nvSpPr>
        <p:spPr bwMode="auto">
          <a:xfrm>
            <a:off x="3884441" y="9427937"/>
            <a:ext cx="2972008" cy="497011"/>
          </a:xfrm>
          <a:prstGeom prst="rect">
            <a:avLst/>
          </a:prstGeom>
          <a:noFill/>
          <a:ln w="9525">
            <a:noFill/>
            <a:miter lim="800000"/>
            <a:headEnd/>
            <a:tailEnd/>
          </a:ln>
          <a:effectLst/>
        </p:spPr>
        <p:txBody>
          <a:bodyPr vert="horz" wrap="square" lIns="93253" tIns="46626" rIns="93253" bIns="46626" numCol="1" anchor="b" anchorCtr="0" compatLnSpc="1">
            <a:prstTxWarp prst="textNoShape">
              <a:avLst/>
            </a:prstTxWarp>
          </a:bodyPr>
          <a:lstStyle>
            <a:lvl1pPr algn="r" defTabSz="931763">
              <a:defRPr sz="1200">
                <a:latin typeface="Arial" charset="0"/>
                <a:ea typeface="ＭＳ Ｐゴシック" charset="-128"/>
              </a:defRPr>
            </a:lvl1pPr>
          </a:lstStyle>
          <a:p>
            <a:pPr>
              <a:defRPr/>
            </a:pPr>
            <a:fld id="{81BB4D5C-427E-437B-ACE9-922103844F22}" type="slidenum">
              <a:rPr lang="pt-BR"/>
              <a:pPr>
                <a:defRPr/>
              </a:pPr>
              <a:t>‹nº›</a:t>
            </a:fld>
            <a:endParaRPr lang="pt-BR" dirty="0"/>
          </a:p>
        </p:txBody>
      </p:sp>
    </p:spTree>
    <p:extLst>
      <p:ext uri="{BB962C8B-B14F-4D97-AF65-F5344CB8AC3E}">
        <p14:creationId xmlns:p14="http://schemas.microsoft.com/office/powerpoint/2010/main" val="16021349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3778" name="Rectangle 2"/>
          <p:cNvSpPr>
            <a:spLocks noGrp="1" noChangeArrowheads="1"/>
          </p:cNvSpPr>
          <p:nvPr>
            <p:ph type="hdr" sz="quarter"/>
          </p:nvPr>
        </p:nvSpPr>
        <p:spPr bwMode="auto">
          <a:xfrm>
            <a:off x="2" y="4"/>
            <a:ext cx="2972008" cy="497011"/>
          </a:xfrm>
          <a:prstGeom prst="rect">
            <a:avLst/>
          </a:prstGeom>
          <a:noFill/>
          <a:ln w="9525">
            <a:noFill/>
            <a:miter lim="800000"/>
            <a:headEnd/>
            <a:tailEnd/>
          </a:ln>
          <a:effectLst/>
        </p:spPr>
        <p:txBody>
          <a:bodyPr vert="horz" wrap="square" lIns="93253" tIns="46626" rIns="93253" bIns="46626" numCol="1" anchor="t" anchorCtr="0" compatLnSpc="1">
            <a:prstTxWarp prst="textNoShape">
              <a:avLst/>
            </a:prstTxWarp>
          </a:bodyPr>
          <a:lstStyle>
            <a:lvl1pPr defTabSz="931763">
              <a:defRPr sz="1200">
                <a:latin typeface="Arial" charset="0"/>
                <a:ea typeface="+mn-ea"/>
              </a:defRPr>
            </a:lvl1pPr>
          </a:lstStyle>
          <a:p>
            <a:pPr>
              <a:defRPr/>
            </a:pPr>
            <a:endParaRPr lang="pt-BR" dirty="0"/>
          </a:p>
        </p:txBody>
      </p:sp>
      <p:sp>
        <p:nvSpPr>
          <p:cNvPr id="203779" name="Rectangle 3"/>
          <p:cNvSpPr>
            <a:spLocks noGrp="1" noChangeArrowheads="1"/>
          </p:cNvSpPr>
          <p:nvPr>
            <p:ph type="dt" idx="1"/>
          </p:nvPr>
        </p:nvSpPr>
        <p:spPr bwMode="auto">
          <a:xfrm>
            <a:off x="3884441" y="4"/>
            <a:ext cx="2972008" cy="497011"/>
          </a:xfrm>
          <a:prstGeom prst="rect">
            <a:avLst/>
          </a:prstGeom>
          <a:noFill/>
          <a:ln w="9525">
            <a:noFill/>
            <a:miter lim="800000"/>
            <a:headEnd/>
            <a:tailEnd/>
          </a:ln>
          <a:effectLst/>
        </p:spPr>
        <p:txBody>
          <a:bodyPr vert="horz" wrap="square" lIns="93253" tIns="46626" rIns="93253" bIns="46626" numCol="1" anchor="t" anchorCtr="0" compatLnSpc="1">
            <a:prstTxWarp prst="textNoShape">
              <a:avLst/>
            </a:prstTxWarp>
          </a:bodyPr>
          <a:lstStyle>
            <a:lvl1pPr algn="r" defTabSz="931763">
              <a:defRPr sz="1200">
                <a:latin typeface="Arial" charset="0"/>
                <a:ea typeface="+mn-ea"/>
              </a:defRPr>
            </a:lvl1pPr>
          </a:lstStyle>
          <a:p>
            <a:pPr>
              <a:defRPr/>
            </a:pPr>
            <a:endParaRPr lang="pt-BR" dirty="0"/>
          </a:p>
        </p:txBody>
      </p:sp>
      <p:sp>
        <p:nvSpPr>
          <p:cNvPr id="15364" name="Rectangle 4"/>
          <p:cNvSpPr>
            <a:spLocks noGrp="1" noRot="1" noChangeAspect="1" noChangeArrowheads="1" noTextEdit="1"/>
          </p:cNvSpPr>
          <p:nvPr>
            <p:ph type="sldImg" idx="2"/>
          </p:nvPr>
        </p:nvSpPr>
        <p:spPr bwMode="auto">
          <a:xfrm>
            <a:off x="800100" y="744538"/>
            <a:ext cx="5260975" cy="37211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03781" name="Rectangle 5"/>
          <p:cNvSpPr>
            <a:spLocks noGrp="1" noChangeArrowheads="1"/>
          </p:cNvSpPr>
          <p:nvPr>
            <p:ph type="body" sz="quarter" idx="3"/>
          </p:nvPr>
        </p:nvSpPr>
        <p:spPr bwMode="auto">
          <a:xfrm>
            <a:off x="685491" y="4715665"/>
            <a:ext cx="5487021" cy="4466308"/>
          </a:xfrm>
          <a:prstGeom prst="rect">
            <a:avLst/>
          </a:prstGeom>
          <a:noFill/>
          <a:ln w="9525">
            <a:noFill/>
            <a:miter lim="800000"/>
            <a:headEnd/>
            <a:tailEnd/>
          </a:ln>
          <a:effectLst/>
        </p:spPr>
        <p:txBody>
          <a:bodyPr vert="horz" wrap="square" lIns="93253" tIns="46626" rIns="93253" bIns="46626" numCol="1" anchor="t" anchorCtr="0" compatLnSpc="1">
            <a:prstTxWarp prst="textNoShape">
              <a:avLst/>
            </a:prstTxWarp>
          </a:bodyPr>
          <a:lstStyle/>
          <a:p>
            <a:pPr lvl="0"/>
            <a:r>
              <a:rPr lang="pt-BR" noProof="0"/>
              <a:t>Clique para editar os estilos do texto mestre</a:t>
            </a:r>
          </a:p>
          <a:p>
            <a:pPr lvl="1"/>
            <a:r>
              <a:rPr lang="pt-BR" noProof="0"/>
              <a:t>Segundo nível</a:t>
            </a:r>
          </a:p>
          <a:p>
            <a:pPr lvl="2"/>
            <a:r>
              <a:rPr lang="pt-BR" noProof="0"/>
              <a:t>Terceiro nível</a:t>
            </a:r>
          </a:p>
          <a:p>
            <a:pPr lvl="3"/>
            <a:r>
              <a:rPr lang="pt-BR" noProof="0"/>
              <a:t>Quarto nível</a:t>
            </a:r>
          </a:p>
          <a:p>
            <a:pPr lvl="4"/>
            <a:r>
              <a:rPr lang="pt-BR" noProof="0"/>
              <a:t>Quinto nível</a:t>
            </a:r>
          </a:p>
        </p:txBody>
      </p:sp>
      <p:sp>
        <p:nvSpPr>
          <p:cNvPr id="203782" name="Rectangle 6"/>
          <p:cNvSpPr>
            <a:spLocks noGrp="1" noChangeArrowheads="1"/>
          </p:cNvSpPr>
          <p:nvPr>
            <p:ph type="ftr" sz="quarter" idx="4"/>
          </p:nvPr>
        </p:nvSpPr>
        <p:spPr bwMode="auto">
          <a:xfrm>
            <a:off x="2" y="9427937"/>
            <a:ext cx="2972008" cy="497011"/>
          </a:xfrm>
          <a:prstGeom prst="rect">
            <a:avLst/>
          </a:prstGeom>
          <a:noFill/>
          <a:ln w="9525">
            <a:noFill/>
            <a:miter lim="800000"/>
            <a:headEnd/>
            <a:tailEnd/>
          </a:ln>
          <a:effectLst/>
        </p:spPr>
        <p:txBody>
          <a:bodyPr vert="horz" wrap="square" lIns="93253" tIns="46626" rIns="93253" bIns="46626" numCol="1" anchor="b" anchorCtr="0" compatLnSpc="1">
            <a:prstTxWarp prst="textNoShape">
              <a:avLst/>
            </a:prstTxWarp>
          </a:bodyPr>
          <a:lstStyle>
            <a:lvl1pPr defTabSz="931763">
              <a:defRPr sz="1200">
                <a:latin typeface="Arial" charset="0"/>
                <a:ea typeface="+mn-ea"/>
              </a:defRPr>
            </a:lvl1pPr>
          </a:lstStyle>
          <a:p>
            <a:pPr>
              <a:defRPr/>
            </a:pPr>
            <a:endParaRPr lang="pt-BR" dirty="0"/>
          </a:p>
        </p:txBody>
      </p:sp>
      <p:sp>
        <p:nvSpPr>
          <p:cNvPr id="203783" name="Rectangle 7"/>
          <p:cNvSpPr>
            <a:spLocks noGrp="1" noChangeArrowheads="1"/>
          </p:cNvSpPr>
          <p:nvPr>
            <p:ph type="sldNum" sz="quarter" idx="5"/>
          </p:nvPr>
        </p:nvSpPr>
        <p:spPr bwMode="auto">
          <a:xfrm>
            <a:off x="3884441" y="9427937"/>
            <a:ext cx="2972008" cy="497011"/>
          </a:xfrm>
          <a:prstGeom prst="rect">
            <a:avLst/>
          </a:prstGeom>
          <a:noFill/>
          <a:ln w="9525">
            <a:noFill/>
            <a:miter lim="800000"/>
            <a:headEnd/>
            <a:tailEnd/>
          </a:ln>
          <a:effectLst/>
        </p:spPr>
        <p:txBody>
          <a:bodyPr vert="horz" wrap="square" lIns="93253" tIns="46626" rIns="93253" bIns="46626" numCol="1" anchor="b" anchorCtr="0" compatLnSpc="1">
            <a:prstTxWarp prst="textNoShape">
              <a:avLst/>
            </a:prstTxWarp>
          </a:bodyPr>
          <a:lstStyle>
            <a:lvl1pPr algn="r" defTabSz="931763">
              <a:defRPr sz="1200">
                <a:latin typeface="Arial" charset="0"/>
                <a:ea typeface="ＭＳ Ｐゴシック" charset="-128"/>
              </a:defRPr>
            </a:lvl1pPr>
          </a:lstStyle>
          <a:p>
            <a:pPr>
              <a:defRPr/>
            </a:pPr>
            <a:fld id="{61A34312-B67E-4046-B07D-2E48BBD00641}" type="slidenum">
              <a:rPr lang="pt-BR"/>
              <a:pPr>
                <a:defRPr/>
              </a:pPr>
              <a:t>‹nº›</a:t>
            </a:fld>
            <a:endParaRPr lang="pt-BR" dirty="0"/>
          </a:p>
        </p:txBody>
      </p:sp>
    </p:spTree>
    <p:extLst>
      <p:ext uri="{BB962C8B-B14F-4D97-AF65-F5344CB8AC3E}">
        <p14:creationId xmlns:p14="http://schemas.microsoft.com/office/powerpoint/2010/main" val="28615390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ＭＳ Ｐゴシック" charset="-128"/>
        <a:cs typeface="+mn-cs"/>
      </a:defRPr>
    </a:lvl1pPr>
    <a:lvl2pPr marL="521436" algn="l" rtl="0" eaLnBrk="0" fontAlgn="base" hangingPunct="0">
      <a:spcBef>
        <a:spcPct val="30000"/>
      </a:spcBef>
      <a:spcAft>
        <a:spcPct val="0"/>
      </a:spcAft>
      <a:defRPr sz="1400" kern="1200">
        <a:solidFill>
          <a:schemeClr val="tx1"/>
        </a:solidFill>
        <a:latin typeface="Arial" charset="0"/>
        <a:ea typeface="ＭＳ Ｐゴシック" charset="-128"/>
        <a:cs typeface="+mn-cs"/>
      </a:defRPr>
    </a:lvl2pPr>
    <a:lvl3pPr marL="1042872" algn="l" rtl="0" eaLnBrk="0" fontAlgn="base" hangingPunct="0">
      <a:spcBef>
        <a:spcPct val="30000"/>
      </a:spcBef>
      <a:spcAft>
        <a:spcPct val="0"/>
      </a:spcAft>
      <a:defRPr sz="1400" kern="1200">
        <a:solidFill>
          <a:schemeClr val="tx1"/>
        </a:solidFill>
        <a:latin typeface="Arial" charset="0"/>
        <a:ea typeface="ＭＳ Ｐゴシック" charset="-128"/>
        <a:cs typeface="+mn-cs"/>
      </a:defRPr>
    </a:lvl3pPr>
    <a:lvl4pPr marL="1564308" algn="l" rtl="0" eaLnBrk="0" fontAlgn="base" hangingPunct="0">
      <a:spcBef>
        <a:spcPct val="30000"/>
      </a:spcBef>
      <a:spcAft>
        <a:spcPct val="0"/>
      </a:spcAft>
      <a:defRPr sz="1400" kern="1200">
        <a:solidFill>
          <a:schemeClr val="tx1"/>
        </a:solidFill>
        <a:latin typeface="Arial" charset="0"/>
        <a:ea typeface="ＭＳ Ｐゴシック" charset="-128"/>
        <a:cs typeface="+mn-cs"/>
      </a:defRPr>
    </a:lvl4pPr>
    <a:lvl5pPr marL="2085744" algn="l" rtl="0" eaLnBrk="0" fontAlgn="base" hangingPunct="0">
      <a:spcBef>
        <a:spcPct val="30000"/>
      </a:spcBef>
      <a:spcAft>
        <a:spcPct val="0"/>
      </a:spcAft>
      <a:defRPr sz="1400" kern="1200">
        <a:solidFill>
          <a:schemeClr val="tx1"/>
        </a:solidFill>
        <a:latin typeface="Arial" charset="0"/>
        <a:ea typeface="ＭＳ Ｐゴシック" charset="-128"/>
        <a:cs typeface="+mn-cs"/>
      </a:defRPr>
    </a:lvl5pPr>
    <a:lvl6pPr marL="2607179" algn="l" defTabSz="521436" rtl="0" eaLnBrk="1" latinLnBrk="0" hangingPunct="1">
      <a:defRPr sz="1400" kern="1200">
        <a:solidFill>
          <a:schemeClr val="tx1"/>
        </a:solidFill>
        <a:latin typeface="+mn-lt"/>
        <a:ea typeface="+mn-ea"/>
        <a:cs typeface="+mn-cs"/>
      </a:defRPr>
    </a:lvl6pPr>
    <a:lvl7pPr marL="3128616" algn="l" defTabSz="521436" rtl="0" eaLnBrk="1" latinLnBrk="0" hangingPunct="1">
      <a:defRPr sz="1400" kern="1200">
        <a:solidFill>
          <a:schemeClr val="tx1"/>
        </a:solidFill>
        <a:latin typeface="+mn-lt"/>
        <a:ea typeface="+mn-ea"/>
        <a:cs typeface="+mn-cs"/>
      </a:defRPr>
    </a:lvl7pPr>
    <a:lvl8pPr marL="3650052" algn="l" defTabSz="521436" rtl="0" eaLnBrk="1" latinLnBrk="0" hangingPunct="1">
      <a:defRPr sz="1400" kern="1200">
        <a:solidFill>
          <a:schemeClr val="tx1"/>
        </a:solidFill>
        <a:latin typeface="+mn-lt"/>
        <a:ea typeface="+mn-ea"/>
        <a:cs typeface="+mn-cs"/>
      </a:defRPr>
    </a:lvl8pPr>
    <a:lvl9pPr marL="4171487" algn="l" defTabSz="52143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61A34312-B67E-4046-B07D-2E48BBD00641}" type="slidenum">
              <a:rPr lang="pt-BR" smtClean="0"/>
              <a:pPr>
                <a:defRPr/>
              </a:pPr>
              <a:t>5</a:t>
            </a:fld>
            <a:endParaRPr lang="pt-BR" dirty="0"/>
          </a:p>
        </p:txBody>
      </p:sp>
    </p:spTree>
    <p:extLst>
      <p:ext uri="{BB962C8B-B14F-4D97-AF65-F5344CB8AC3E}">
        <p14:creationId xmlns:p14="http://schemas.microsoft.com/office/powerpoint/2010/main" val="532353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61A34312-B67E-4046-B07D-2E48BBD00641}" type="slidenum">
              <a:rPr lang="pt-BR" smtClean="0"/>
              <a:pPr>
                <a:defRPr/>
              </a:pPr>
              <a:t>7</a:t>
            </a:fld>
            <a:endParaRPr lang="pt-BR" dirty="0"/>
          </a:p>
        </p:txBody>
      </p:sp>
    </p:spTree>
    <p:extLst>
      <p:ext uri="{BB962C8B-B14F-4D97-AF65-F5344CB8AC3E}">
        <p14:creationId xmlns:p14="http://schemas.microsoft.com/office/powerpoint/2010/main" val="3096887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61A34312-B67E-4046-B07D-2E48BBD00641}" type="slidenum">
              <a:rPr lang="pt-BR" smtClean="0"/>
              <a:pPr>
                <a:defRPr/>
              </a:pPr>
              <a:t>13</a:t>
            </a:fld>
            <a:endParaRPr lang="pt-BR" dirty="0"/>
          </a:p>
        </p:txBody>
      </p:sp>
    </p:spTree>
    <p:extLst>
      <p:ext uri="{BB962C8B-B14F-4D97-AF65-F5344CB8AC3E}">
        <p14:creationId xmlns:p14="http://schemas.microsoft.com/office/powerpoint/2010/main" val="2283978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61A34312-B67E-4046-B07D-2E48BBD00641}" type="slidenum">
              <a:rPr lang="pt-BR" smtClean="0"/>
              <a:pPr>
                <a:defRPr/>
              </a:pPr>
              <a:t>22</a:t>
            </a:fld>
            <a:endParaRPr lang="pt-BR" dirty="0"/>
          </a:p>
        </p:txBody>
      </p:sp>
    </p:spTree>
    <p:extLst>
      <p:ext uri="{BB962C8B-B14F-4D97-AF65-F5344CB8AC3E}">
        <p14:creationId xmlns:p14="http://schemas.microsoft.com/office/powerpoint/2010/main" val="3018315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18151" name="Rectangle 39"/>
          <p:cNvSpPr>
            <a:spLocks noGrp="1" noChangeArrowheads="1"/>
          </p:cNvSpPr>
          <p:nvPr>
            <p:ph type="ctrTitle" sz="quarter"/>
          </p:nvPr>
        </p:nvSpPr>
        <p:spPr>
          <a:xfrm>
            <a:off x="802005" y="1865813"/>
            <a:ext cx="9089390" cy="1914820"/>
          </a:xfrm>
        </p:spPr>
        <p:txBody>
          <a:bodyPr anchor="b"/>
          <a:lstStyle>
            <a:lvl1pPr>
              <a:defRPr sz="6200"/>
            </a:lvl1pPr>
          </a:lstStyle>
          <a:p>
            <a:r>
              <a:rPr lang="pt-BR"/>
              <a:t>Clique para editar o estilo do título mestre</a:t>
            </a:r>
          </a:p>
        </p:txBody>
      </p:sp>
      <p:sp>
        <p:nvSpPr>
          <p:cNvPr id="218152" name="Rectangle 40"/>
          <p:cNvSpPr>
            <a:spLocks noGrp="1" noChangeArrowheads="1"/>
          </p:cNvSpPr>
          <p:nvPr>
            <p:ph type="subTitle" sz="quarter" idx="1"/>
          </p:nvPr>
        </p:nvSpPr>
        <p:spPr>
          <a:xfrm>
            <a:off x="1604010" y="4284717"/>
            <a:ext cx="7485380" cy="1932323"/>
          </a:xfrm>
        </p:spPr>
        <p:txBody>
          <a:bodyPr/>
          <a:lstStyle>
            <a:lvl1pPr marL="0" indent="0" algn="ctr">
              <a:buFont typeface="Wingdings" charset="2"/>
              <a:buNone/>
              <a:defRPr/>
            </a:lvl1pPr>
          </a:lstStyle>
          <a:p>
            <a:r>
              <a:rPr lang="pt-BR"/>
              <a:t>Clique para editar o estilo do subtítulo mestre</a:t>
            </a:r>
          </a:p>
        </p:txBody>
      </p:sp>
      <p:sp>
        <p:nvSpPr>
          <p:cNvPr id="41" name="Rectangle 41"/>
          <p:cNvSpPr>
            <a:spLocks noGrp="1" noChangeArrowheads="1"/>
          </p:cNvSpPr>
          <p:nvPr>
            <p:ph type="dt" sz="quarter" idx="10"/>
          </p:nvPr>
        </p:nvSpPr>
        <p:spPr/>
        <p:txBody>
          <a:bodyPr/>
          <a:lstStyle>
            <a:lvl1pPr>
              <a:defRPr/>
            </a:lvl1pPr>
          </a:lstStyle>
          <a:p>
            <a:pPr>
              <a:defRPr/>
            </a:pPr>
            <a:endParaRPr lang="pt-BR" dirty="0"/>
          </a:p>
        </p:txBody>
      </p:sp>
      <p:sp>
        <p:nvSpPr>
          <p:cNvPr id="42" name="Rectangle 42"/>
          <p:cNvSpPr>
            <a:spLocks noGrp="1" noChangeArrowheads="1"/>
          </p:cNvSpPr>
          <p:nvPr>
            <p:ph type="ftr" sz="quarter" idx="11"/>
          </p:nvPr>
        </p:nvSpPr>
        <p:spPr/>
        <p:txBody>
          <a:bodyPr/>
          <a:lstStyle>
            <a:lvl1pPr>
              <a:defRPr/>
            </a:lvl1pPr>
          </a:lstStyle>
          <a:p>
            <a:pPr>
              <a:defRPr/>
            </a:pPr>
            <a:r>
              <a:rPr lang="pt-BR" dirty="0"/>
              <a:t>Zonas de Processamento de Exportação. Secretaria de Comércio Exterior - SECEX</a:t>
            </a:r>
          </a:p>
        </p:txBody>
      </p:sp>
      <p:sp>
        <p:nvSpPr>
          <p:cNvPr id="43" name="Rectangle 43"/>
          <p:cNvSpPr>
            <a:spLocks noGrp="1" noChangeArrowheads="1"/>
          </p:cNvSpPr>
          <p:nvPr>
            <p:ph type="sldNum" sz="quarter" idx="12"/>
          </p:nvPr>
        </p:nvSpPr>
        <p:spPr/>
        <p:txBody>
          <a:bodyPr/>
          <a:lstStyle>
            <a:lvl1pPr>
              <a:defRPr/>
            </a:lvl1pPr>
          </a:lstStyle>
          <a:p>
            <a:pPr>
              <a:defRPr/>
            </a:pPr>
            <a:fld id="{6DCD32DD-ACC3-4928-8278-C0F46E13ED99}" type="slidenum">
              <a:rPr lang="pt-BR"/>
              <a:pPr>
                <a:defRPr/>
              </a:pPr>
              <a:t>‹nº›</a:t>
            </a:fld>
            <a:endParaRPr lang="pt-BR" dirty="0"/>
          </a:p>
        </p:txBody>
      </p:sp>
    </p:spTree>
    <p:extLst>
      <p:ext uri="{BB962C8B-B14F-4D97-AF65-F5344CB8AC3E}">
        <p14:creationId xmlns:p14="http://schemas.microsoft.com/office/powerpoint/2010/main" val="3677410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981" y="5292885"/>
            <a:ext cx="6416040" cy="624855"/>
          </a:xfrm>
        </p:spPr>
        <p:txBody>
          <a:bodyPr anchor="b"/>
          <a:lstStyle>
            <a:lvl1pPr algn="l">
              <a:defRPr sz="2300" b="1"/>
            </a:lvl1pPr>
          </a:lstStyle>
          <a:p>
            <a:r>
              <a:rPr lang="en-US"/>
              <a:t>Click to edit Master title style</a:t>
            </a:r>
            <a:endParaRPr lang="pt-BR"/>
          </a:p>
        </p:txBody>
      </p:sp>
      <p:sp>
        <p:nvSpPr>
          <p:cNvPr id="3" name="Picture Placeholder 2"/>
          <p:cNvSpPr>
            <a:spLocks noGrp="1"/>
          </p:cNvSpPr>
          <p:nvPr>
            <p:ph type="pic" idx="1"/>
          </p:nvPr>
        </p:nvSpPr>
        <p:spPr>
          <a:xfrm>
            <a:off x="2095981" y="675613"/>
            <a:ext cx="6416040" cy="4536758"/>
          </a:xfrm>
        </p:spPr>
        <p:txBody>
          <a:bodyPr/>
          <a:lstStyle>
            <a:lvl1pPr marL="0" indent="0">
              <a:buNone/>
              <a:defRPr sz="3700"/>
            </a:lvl1pPr>
            <a:lvl2pPr marL="521436" indent="0">
              <a:buNone/>
              <a:defRPr sz="3200"/>
            </a:lvl2pPr>
            <a:lvl3pPr marL="1042872" indent="0">
              <a:buNone/>
              <a:defRPr sz="2700"/>
            </a:lvl3pPr>
            <a:lvl4pPr marL="1564308" indent="0">
              <a:buNone/>
              <a:defRPr sz="2300"/>
            </a:lvl4pPr>
            <a:lvl5pPr marL="2085744" indent="0">
              <a:buNone/>
              <a:defRPr sz="2300"/>
            </a:lvl5pPr>
            <a:lvl6pPr marL="2607179" indent="0">
              <a:buNone/>
              <a:defRPr sz="2300"/>
            </a:lvl6pPr>
            <a:lvl7pPr marL="3128616" indent="0">
              <a:buNone/>
              <a:defRPr sz="2300"/>
            </a:lvl7pPr>
            <a:lvl8pPr marL="3650052" indent="0">
              <a:buNone/>
              <a:defRPr sz="2300"/>
            </a:lvl8pPr>
            <a:lvl9pPr marL="4171487" indent="0">
              <a:buNone/>
              <a:defRPr sz="2300"/>
            </a:lvl9pPr>
          </a:lstStyle>
          <a:p>
            <a:pPr lvl="0"/>
            <a:endParaRPr lang="pt-BR" noProof="0" dirty="0"/>
          </a:p>
        </p:txBody>
      </p:sp>
      <p:sp>
        <p:nvSpPr>
          <p:cNvPr id="4" name="Text Placeholder 3"/>
          <p:cNvSpPr>
            <a:spLocks noGrp="1"/>
          </p:cNvSpPr>
          <p:nvPr>
            <p:ph type="body" sz="half" idx="2"/>
          </p:nvPr>
        </p:nvSpPr>
        <p:spPr>
          <a:xfrm>
            <a:off x="2095981" y="5917740"/>
            <a:ext cx="6416040" cy="887398"/>
          </a:xfrm>
        </p:spPr>
        <p:txBody>
          <a:bodyPr/>
          <a:lstStyle>
            <a:lvl1pPr marL="0" indent="0">
              <a:buNone/>
              <a:defRPr sz="1600"/>
            </a:lvl1pPr>
            <a:lvl2pPr marL="521436" indent="0">
              <a:buNone/>
              <a:defRPr sz="1400"/>
            </a:lvl2pPr>
            <a:lvl3pPr marL="1042872" indent="0">
              <a:buNone/>
              <a:defRPr sz="1100"/>
            </a:lvl3pPr>
            <a:lvl4pPr marL="1564308" indent="0">
              <a:buNone/>
              <a:defRPr sz="1000"/>
            </a:lvl4pPr>
            <a:lvl5pPr marL="2085744" indent="0">
              <a:buNone/>
              <a:defRPr sz="1000"/>
            </a:lvl5pPr>
            <a:lvl6pPr marL="2607179" indent="0">
              <a:buNone/>
              <a:defRPr sz="1000"/>
            </a:lvl6pPr>
            <a:lvl7pPr marL="3128616" indent="0">
              <a:buNone/>
              <a:defRPr sz="1000"/>
            </a:lvl7pPr>
            <a:lvl8pPr marL="3650052" indent="0">
              <a:buNone/>
              <a:defRPr sz="1000"/>
            </a:lvl8pPr>
            <a:lvl9pPr marL="4171487" indent="0">
              <a:buNone/>
              <a:defRPr sz="1000"/>
            </a:lvl9pPr>
          </a:lstStyle>
          <a:p>
            <a:pPr lvl="0"/>
            <a:r>
              <a:rPr lang="en-US"/>
              <a:t>Click to edit Master text styles</a:t>
            </a:r>
          </a:p>
        </p:txBody>
      </p:sp>
      <p:sp>
        <p:nvSpPr>
          <p:cNvPr id="5" name="Rectangle 40"/>
          <p:cNvSpPr>
            <a:spLocks noGrp="1" noChangeArrowheads="1"/>
          </p:cNvSpPr>
          <p:nvPr>
            <p:ph type="dt" sz="half" idx="10"/>
          </p:nvPr>
        </p:nvSpPr>
        <p:spPr>
          <a:ln/>
        </p:spPr>
        <p:txBody>
          <a:bodyPr/>
          <a:lstStyle>
            <a:lvl1pPr>
              <a:defRPr/>
            </a:lvl1pPr>
          </a:lstStyle>
          <a:p>
            <a:pPr>
              <a:defRPr/>
            </a:pPr>
            <a:endParaRPr lang="pt-BR" dirty="0"/>
          </a:p>
        </p:txBody>
      </p:sp>
      <p:sp>
        <p:nvSpPr>
          <p:cNvPr id="6"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7" name="Rectangle 42"/>
          <p:cNvSpPr>
            <a:spLocks noGrp="1" noChangeArrowheads="1"/>
          </p:cNvSpPr>
          <p:nvPr>
            <p:ph type="sldNum" sz="quarter" idx="12"/>
          </p:nvPr>
        </p:nvSpPr>
        <p:spPr>
          <a:ln/>
        </p:spPr>
        <p:txBody>
          <a:bodyPr/>
          <a:lstStyle>
            <a:lvl1pPr>
              <a:defRPr/>
            </a:lvl1pPr>
          </a:lstStyle>
          <a:p>
            <a:pPr>
              <a:defRPr/>
            </a:pPr>
            <a:fld id="{F7326BED-FD8C-45A4-B46A-D6FC9453864D}" type="slidenum">
              <a:rPr lang="pt-BR"/>
              <a:pPr>
                <a:defRPr/>
              </a:pPr>
              <a:t>‹nº›</a:t>
            </a:fld>
            <a:endParaRPr lang="pt-BR" dirty="0"/>
          </a:p>
        </p:txBody>
      </p:sp>
    </p:spTree>
    <p:extLst>
      <p:ext uri="{BB962C8B-B14F-4D97-AF65-F5344CB8AC3E}">
        <p14:creationId xmlns:p14="http://schemas.microsoft.com/office/powerpoint/2010/main" val="1406320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t-B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Rectangle 40"/>
          <p:cNvSpPr>
            <a:spLocks noGrp="1" noChangeArrowheads="1"/>
          </p:cNvSpPr>
          <p:nvPr>
            <p:ph type="dt" sz="half" idx="10"/>
          </p:nvPr>
        </p:nvSpPr>
        <p:spPr>
          <a:ln/>
        </p:spPr>
        <p:txBody>
          <a:bodyPr/>
          <a:lstStyle>
            <a:lvl1pPr>
              <a:defRPr/>
            </a:lvl1pPr>
          </a:lstStyle>
          <a:p>
            <a:pPr>
              <a:defRPr/>
            </a:pPr>
            <a:endParaRPr lang="pt-BR" dirty="0"/>
          </a:p>
        </p:txBody>
      </p:sp>
      <p:sp>
        <p:nvSpPr>
          <p:cNvPr id="5"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6" name="Rectangle 42"/>
          <p:cNvSpPr>
            <a:spLocks noGrp="1" noChangeArrowheads="1"/>
          </p:cNvSpPr>
          <p:nvPr>
            <p:ph type="sldNum" sz="quarter" idx="12"/>
          </p:nvPr>
        </p:nvSpPr>
        <p:spPr>
          <a:ln/>
        </p:spPr>
        <p:txBody>
          <a:bodyPr/>
          <a:lstStyle>
            <a:lvl1pPr>
              <a:defRPr/>
            </a:lvl1pPr>
          </a:lstStyle>
          <a:p>
            <a:pPr>
              <a:defRPr/>
            </a:pPr>
            <a:fld id="{D7102064-1967-426D-BB1E-4C2D7CE4A5AE}" type="slidenum">
              <a:rPr lang="pt-BR"/>
              <a:pPr>
                <a:defRPr/>
              </a:pPr>
              <a:t>‹nº›</a:t>
            </a:fld>
            <a:endParaRPr lang="pt-BR" dirty="0"/>
          </a:p>
        </p:txBody>
      </p:sp>
    </p:spTree>
    <p:extLst>
      <p:ext uri="{BB962C8B-B14F-4D97-AF65-F5344CB8AC3E}">
        <p14:creationId xmlns:p14="http://schemas.microsoft.com/office/powerpoint/2010/main" val="303442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2715" y="306303"/>
            <a:ext cx="2406015" cy="6453327"/>
          </a:xfrm>
        </p:spPr>
        <p:txBody>
          <a:bodyPr vert="eaVert"/>
          <a:lstStyle/>
          <a:p>
            <a:r>
              <a:rPr lang="en-US"/>
              <a:t>Click to edit Master title style</a:t>
            </a:r>
            <a:endParaRPr lang="pt-BR"/>
          </a:p>
        </p:txBody>
      </p:sp>
      <p:sp>
        <p:nvSpPr>
          <p:cNvPr id="3" name="Vertical Text Placeholder 2"/>
          <p:cNvSpPr>
            <a:spLocks noGrp="1"/>
          </p:cNvSpPr>
          <p:nvPr>
            <p:ph type="body" orient="vert" idx="1"/>
          </p:nvPr>
        </p:nvSpPr>
        <p:spPr>
          <a:xfrm>
            <a:off x="534670" y="306303"/>
            <a:ext cx="7039822" cy="645332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Rectangle 40"/>
          <p:cNvSpPr>
            <a:spLocks noGrp="1" noChangeArrowheads="1"/>
          </p:cNvSpPr>
          <p:nvPr>
            <p:ph type="dt" sz="half" idx="10"/>
          </p:nvPr>
        </p:nvSpPr>
        <p:spPr>
          <a:ln/>
        </p:spPr>
        <p:txBody>
          <a:bodyPr/>
          <a:lstStyle>
            <a:lvl1pPr>
              <a:defRPr/>
            </a:lvl1pPr>
          </a:lstStyle>
          <a:p>
            <a:pPr>
              <a:defRPr/>
            </a:pPr>
            <a:endParaRPr lang="pt-BR" dirty="0"/>
          </a:p>
        </p:txBody>
      </p:sp>
      <p:sp>
        <p:nvSpPr>
          <p:cNvPr id="5"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6" name="Rectangle 42"/>
          <p:cNvSpPr>
            <a:spLocks noGrp="1" noChangeArrowheads="1"/>
          </p:cNvSpPr>
          <p:nvPr>
            <p:ph type="sldNum" sz="quarter" idx="12"/>
          </p:nvPr>
        </p:nvSpPr>
        <p:spPr>
          <a:ln/>
        </p:spPr>
        <p:txBody>
          <a:bodyPr/>
          <a:lstStyle>
            <a:lvl1pPr>
              <a:defRPr/>
            </a:lvl1pPr>
          </a:lstStyle>
          <a:p>
            <a:pPr>
              <a:defRPr/>
            </a:pPr>
            <a:fld id="{EFD63996-FDCF-4A5D-A862-9A00FB43C206}" type="slidenum">
              <a:rPr lang="pt-BR"/>
              <a:pPr>
                <a:defRPr/>
              </a:pPr>
              <a:t>‹nº›</a:t>
            </a:fld>
            <a:endParaRPr lang="pt-BR" dirty="0"/>
          </a:p>
        </p:txBody>
      </p:sp>
    </p:spTree>
    <p:extLst>
      <p:ext uri="{BB962C8B-B14F-4D97-AF65-F5344CB8AC3E}">
        <p14:creationId xmlns:p14="http://schemas.microsoft.com/office/powerpoint/2010/main" val="28516591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34670" y="306303"/>
            <a:ext cx="9624060" cy="64533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3" name="Rectangle 40"/>
          <p:cNvSpPr>
            <a:spLocks noGrp="1" noChangeArrowheads="1"/>
          </p:cNvSpPr>
          <p:nvPr>
            <p:ph type="dt" sz="half" idx="10"/>
          </p:nvPr>
        </p:nvSpPr>
        <p:spPr>
          <a:ln/>
        </p:spPr>
        <p:txBody>
          <a:bodyPr/>
          <a:lstStyle>
            <a:lvl1pPr>
              <a:defRPr/>
            </a:lvl1pPr>
          </a:lstStyle>
          <a:p>
            <a:pPr>
              <a:defRPr/>
            </a:pPr>
            <a:endParaRPr lang="pt-BR" dirty="0"/>
          </a:p>
        </p:txBody>
      </p:sp>
      <p:sp>
        <p:nvSpPr>
          <p:cNvPr id="4"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5" name="Rectangle 42"/>
          <p:cNvSpPr>
            <a:spLocks noGrp="1" noChangeArrowheads="1"/>
          </p:cNvSpPr>
          <p:nvPr>
            <p:ph type="sldNum" sz="quarter" idx="12"/>
          </p:nvPr>
        </p:nvSpPr>
        <p:spPr>
          <a:ln/>
        </p:spPr>
        <p:txBody>
          <a:bodyPr/>
          <a:lstStyle>
            <a:lvl1pPr>
              <a:defRPr/>
            </a:lvl1pPr>
          </a:lstStyle>
          <a:p>
            <a:pPr>
              <a:defRPr/>
            </a:pPr>
            <a:fld id="{36A68DED-ED4A-45A9-A133-B4EFA8997273}" type="slidenum">
              <a:rPr lang="pt-BR"/>
              <a:pPr>
                <a:defRPr/>
              </a:pPr>
              <a:t>‹nº›</a:t>
            </a:fld>
            <a:endParaRPr lang="pt-BR" dirty="0"/>
          </a:p>
        </p:txBody>
      </p:sp>
    </p:spTree>
    <p:extLst>
      <p:ext uri="{BB962C8B-B14F-4D97-AF65-F5344CB8AC3E}">
        <p14:creationId xmlns:p14="http://schemas.microsoft.com/office/powerpoint/2010/main" val="548804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34670" y="306303"/>
            <a:ext cx="9624060" cy="1256710"/>
          </a:xfrm>
        </p:spPr>
        <p:txBody>
          <a:bodyPr/>
          <a:lstStyle/>
          <a:p>
            <a:r>
              <a:rPr lang="en-US"/>
              <a:t>Click to edit Master title style</a:t>
            </a:r>
            <a:endParaRPr lang="pt-BR"/>
          </a:p>
        </p:txBody>
      </p:sp>
      <p:sp>
        <p:nvSpPr>
          <p:cNvPr id="3" name="Text Placeholder 2"/>
          <p:cNvSpPr>
            <a:spLocks noGrp="1"/>
          </p:cNvSpPr>
          <p:nvPr>
            <p:ph type="body" sz="half" idx="1"/>
          </p:nvPr>
        </p:nvSpPr>
        <p:spPr>
          <a:xfrm>
            <a:off x="534670" y="1764298"/>
            <a:ext cx="4722918" cy="49953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Content Placeholder 3"/>
          <p:cNvSpPr>
            <a:spLocks noGrp="1"/>
          </p:cNvSpPr>
          <p:nvPr>
            <p:ph sz="quarter" idx="2"/>
          </p:nvPr>
        </p:nvSpPr>
        <p:spPr>
          <a:xfrm>
            <a:off x="5435812" y="1764296"/>
            <a:ext cx="4722918" cy="24136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Content Placeholder 4"/>
          <p:cNvSpPr>
            <a:spLocks noGrp="1"/>
          </p:cNvSpPr>
          <p:nvPr>
            <p:ph sz="quarter" idx="3"/>
          </p:nvPr>
        </p:nvSpPr>
        <p:spPr>
          <a:xfrm>
            <a:off x="5435812" y="4345977"/>
            <a:ext cx="4722918" cy="24136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Rectangle 40"/>
          <p:cNvSpPr>
            <a:spLocks noGrp="1" noChangeArrowheads="1"/>
          </p:cNvSpPr>
          <p:nvPr>
            <p:ph type="dt" sz="half" idx="10"/>
          </p:nvPr>
        </p:nvSpPr>
        <p:spPr>
          <a:ln/>
        </p:spPr>
        <p:txBody>
          <a:bodyPr/>
          <a:lstStyle>
            <a:lvl1pPr>
              <a:defRPr/>
            </a:lvl1pPr>
          </a:lstStyle>
          <a:p>
            <a:pPr>
              <a:defRPr/>
            </a:pPr>
            <a:endParaRPr lang="pt-BR" dirty="0"/>
          </a:p>
        </p:txBody>
      </p:sp>
      <p:sp>
        <p:nvSpPr>
          <p:cNvPr id="7"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8" name="Rectangle 42"/>
          <p:cNvSpPr>
            <a:spLocks noGrp="1" noChangeArrowheads="1"/>
          </p:cNvSpPr>
          <p:nvPr>
            <p:ph type="sldNum" sz="quarter" idx="12"/>
          </p:nvPr>
        </p:nvSpPr>
        <p:spPr>
          <a:ln>
            <a:noFill/>
          </a:ln>
          <a:effectLst/>
        </p:spPr>
        <p:txBody>
          <a:bodyPr/>
          <a:lstStyle>
            <a:lvl1pPr>
              <a:defRPr b="1">
                <a:solidFill>
                  <a:srgbClr val="161616"/>
                </a:solidFill>
              </a:defRPr>
            </a:lvl1pPr>
          </a:lstStyle>
          <a:p>
            <a:pPr>
              <a:defRPr/>
            </a:pPr>
            <a:fld id="{DEA569AE-106D-4AA1-AFDD-8180713E73AC}" type="slidenum">
              <a:rPr lang="pt-BR" smtClean="0"/>
              <a:pPr>
                <a:defRPr/>
              </a:pPr>
              <a:t>‹nº›</a:t>
            </a:fld>
            <a:endParaRPr lang="pt-BR" dirty="0"/>
          </a:p>
        </p:txBody>
      </p:sp>
    </p:spTree>
    <p:extLst>
      <p:ext uri="{BB962C8B-B14F-4D97-AF65-F5344CB8AC3E}">
        <p14:creationId xmlns:p14="http://schemas.microsoft.com/office/powerpoint/2010/main" val="4030685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t-B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Rectangle 40"/>
          <p:cNvSpPr>
            <a:spLocks noGrp="1" noChangeArrowheads="1"/>
          </p:cNvSpPr>
          <p:nvPr>
            <p:ph type="dt" sz="half" idx="10"/>
          </p:nvPr>
        </p:nvSpPr>
        <p:spPr>
          <a:ln/>
        </p:spPr>
        <p:txBody>
          <a:bodyPr/>
          <a:lstStyle>
            <a:lvl1pPr>
              <a:defRPr/>
            </a:lvl1pPr>
          </a:lstStyle>
          <a:p>
            <a:pPr>
              <a:defRPr/>
            </a:pPr>
            <a:endParaRPr lang="pt-BR" dirty="0"/>
          </a:p>
        </p:txBody>
      </p:sp>
      <p:sp>
        <p:nvSpPr>
          <p:cNvPr id="5"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6" name="Rectangle 42"/>
          <p:cNvSpPr>
            <a:spLocks noGrp="1" noChangeArrowheads="1"/>
          </p:cNvSpPr>
          <p:nvPr>
            <p:ph type="sldNum" sz="quarter" idx="12"/>
          </p:nvPr>
        </p:nvSpPr>
        <p:spPr>
          <a:ln/>
        </p:spPr>
        <p:txBody>
          <a:bodyPr/>
          <a:lstStyle>
            <a:lvl1pPr>
              <a:defRPr/>
            </a:lvl1pPr>
          </a:lstStyle>
          <a:p>
            <a:pPr>
              <a:defRPr/>
            </a:pPr>
            <a:fld id="{1BA21A4F-AA27-4D16-A68E-3113ABA73CA6}" type="slidenum">
              <a:rPr lang="pt-BR"/>
              <a:pPr>
                <a:defRPr/>
              </a:pPr>
              <a:t>‹nº›</a:t>
            </a:fld>
            <a:endParaRPr lang="pt-BR" dirty="0"/>
          </a:p>
        </p:txBody>
      </p:sp>
    </p:spTree>
    <p:extLst>
      <p:ext uri="{BB962C8B-B14F-4D97-AF65-F5344CB8AC3E}">
        <p14:creationId xmlns:p14="http://schemas.microsoft.com/office/powerpoint/2010/main" val="1313170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705" y="4858813"/>
            <a:ext cx="9089390" cy="1501751"/>
          </a:xfrm>
        </p:spPr>
        <p:txBody>
          <a:bodyPr anchor="t"/>
          <a:lstStyle>
            <a:lvl1pPr algn="l">
              <a:defRPr sz="4600" b="1" cap="all"/>
            </a:lvl1pPr>
          </a:lstStyle>
          <a:p>
            <a:r>
              <a:rPr lang="en-US"/>
              <a:t>Click to edit Master title style</a:t>
            </a:r>
            <a:endParaRPr lang="pt-BR"/>
          </a:p>
        </p:txBody>
      </p:sp>
      <p:sp>
        <p:nvSpPr>
          <p:cNvPr id="3" name="Text Placeholder 2"/>
          <p:cNvSpPr>
            <a:spLocks noGrp="1"/>
          </p:cNvSpPr>
          <p:nvPr>
            <p:ph type="body" idx="1"/>
          </p:nvPr>
        </p:nvSpPr>
        <p:spPr>
          <a:xfrm>
            <a:off x="844705" y="3204787"/>
            <a:ext cx="9089390" cy="1654026"/>
          </a:xfrm>
        </p:spPr>
        <p:txBody>
          <a:bodyPr anchor="b"/>
          <a:lstStyle>
            <a:lvl1pPr marL="0" indent="0">
              <a:buNone/>
              <a:defRPr sz="2300"/>
            </a:lvl1pPr>
            <a:lvl2pPr marL="521436" indent="0">
              <a:buNone/>
              <a:defRPr sz="2100"/>
            </a:lvl2pPr>
            <a:lvl3pPr marL="1042872" indent="0">
              <a:buNone/>
              <a:defRPr sz="1800"/>
            </a:lvl3pPr>
            <a:lvl4pPr marL="1564308" indent="0">
              <a:buNone/>
              <a:defRPr sz="1600"/>
            </a:lvl4pPr>
            <a:lvl5pPr marL="2085744" indent="0">
              <a:buNone/>
              <a:defRPr sz="1600"/>
            </a:lvl5pPr>
            <a:lvl6pPr marL="2607179" indent="0">
              <a:buNone/>
              <a:defRPr sz="1600"/>
            </a:lvl6pPr>
            <a:lvl7pPr marL="3128616" indent="0">
              <a:buNone/>
              <a:defRPr sz="1600"/>
            </a:lvl7pPr>
            <a:lvl8pPr marL="3650052" indent="0">
              <a:buNone/>
              <a:defRPr sz="1600"/>
            </a:lvl8pPr>
            <a:lvl9pPr marL="4171487" indent="0">
              <a:buNone/>
              <a:defRPr sz="1600"/>
            </a:lvl9pPr>
          </a:lstStyle>
          <a:p>
            <a:pPr lvl="0"/>
            <a:r>
              <a:rPr lang="en-US"/>
              <a:t>Click to edit Master text styles</a:t>
            </a:r>
          </a:p>
        </p:txBody>
      </p:sp>
      <p:sp>
        <p:nvSpPr>
          <p:cNvPr id="4" name="Rectangle 40"/>
          <p:cNvSpPr>
            <a:spLocks noGrp="1" noChangeArrowheads="1"/>
          </p:cNvSpPr>
          <p:nvPr>
            <p:ph type="dt" sz="half" idx="10"/>
          </p:nvPr>
        </p:nvSpPr>
        <p:spPr>
          <a:ln/>
        </p:spPr>
        <p:txBody>
          <a:bodyPr/>
          <a:lstStyle>
            <a:lvl1pPr>
              <a:defRPr/>
            </a:lvl1pPr>
          </a:lstStyle>
          <a:p>
            <a:pPr>
              <a:defRPr/>
            </a:pPr>
            <a:endParaRPr lang="pt-BR" dirty="0"/>
          </a:p>
        </p:txBody>
      </p:sp>
      <p:sp>
        <p:nvSpPr>
          <p:cNvPr id="5"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6" name="Rectangle 42"/>
          <p:cNvSpPr>
            <a:spLocks noGrp="1" noChangeArrowheads="1"/>
          </p:cNvSpPr>
          <p:nvPr>
            <p:ph type="sldNum" sz="quarter" idx="12"/>
          </p:nvPr>
        </p:nvSpPr>
        <p:spPr>
          <a:ln/>
        </p:spPr>
        <p:txBody>
          <a:bodyPr/>
          <a:lstStyle>
            <a:lvl1pPr>
              <a:defRPr/>
            </a:lvl1pPr>
          </a:lstStyle>
          <a:p>
            <a:pPr>
              <a:defRPr/>
            </a:pPr>
            <a:fld id="{0AFC3EBF-7877-4F6E-BC1D-E8C2053155A8}" type="slidenum">
              <a:rPr lang="pt-BR"/>
              <a:pPr>
                <a:defRPr/>
              </a:pPr>
              <a:t>‹nº›</a:t>
            </a:fld>
            <a:endParaRPr lang="pt-BR" dirty="0"/>
          </a:p>
        </p:txBody>
      </p:sp>
    </p:spTree>
    <p:extLst>
      <p:ext uri="{BB962C8B-B14F-4D97-AF65-F5344CB8AC3E}">
        <p14:creationId xmlns:p14="http://schemas.microsoft.com/office/powerpoint/2010/main" val="2926376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t-BR"/>
          </a:p>
        </p:txBody>
      </p:sp>
      <p:sp>
        <p:nvSpPr>
          <p:cNvPr id="3" name="Content Placeholder 2"/>
          <p:cNvSpPr>
            <a:spLocks noGrp="1"/>
          </p:cNvSpPr>
          <p:nvPr>
            <p:ph sz="half" idx="1"/>
          </p:nvPr>
        </p:nvSpPr>
        <p:spPr>
          <a:xfrm>
            <a:off x="534670" y="1764298"/>
            <a:ext cx="4722918" cy="499533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Content Placeholder 3"/>
          <p:cNvSpPr>
            <a:spLocks noGrp="1"/>
          </p:cNvSpPr>
          <p:nvPr>
            <p:ph sz="half" idx="2"/>
          </p:nvPr>
        </p:nvSpPr>
        <p:spPr>
          <a:xfrm>
            <a:off x="5435812" y="1764298"/>
            <a:ext cx="4722918" cy="499533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Rectangle 40"/>
          <p:cNvSpPr>
            <a:spLocks noGrp="1" noChangeArrowheads="1"/>
          </p:cNvSpPr>
          <p:nvPr>
            <p:ph type="dt" sz="half" idx="10"/>
          </p:nvPr>
        </p:nvSpPr>
        <p:spPr>
          <a:ln/>
        </p:spPr>
        <p:txBody>
          <a:bodyPr/>
          <a:lstStyle>
            <a:lvl1pPr>
              <a:defRPr/>
            </a:lvl1pPr>
          </a:lstStyle>
          <a:p>
            <a:pPr>
              <a:defRPr/>
            </a:pPr>
            <a:endParaRPr lang="pt-BR" dirty="0"/>
          </a:p>
        </p:txBody>
      </p:sp>
      <p:sp>
        <p:nvSpPr>
          <p:cNvPr id="6"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7" name="Rectangle 42"/>
          <p:cNvSpPr>
            <a:spLocks noGrp="1" noChangeArrowheads="1"/>
          </p:cNvSpPr>
          <p:nvPr>
            <p:ph type="sldNum" sz="quarter" idx="12"/>
          </p:nvPr>
        </p:nvSpPr>
        <p:spPr>
          <a:ln/>
        </p:spPr>
        <p:txBody>
          <a:bodyPr/>
          <a:lstStyle>
            <a:lvl1pPr>
              <a:defRPr/>
            </a:lvl1pPr>
          </a:lstStyle>
          <a:p>
            <a:pPr>
              <a:defRPr/>
            </a:pPr>
            <a:fld id="{AD3B8749-5AE6-4F56-8963-2F52EE485C42}" type="slidenum">
              <a:rPr lang="pt-BR"/>
              <a:pPr>
                <a:defRPr/>
              </a:pPr>
              <a:t>‹nº›</a:t>
            </a:fld>
            <a:endParaRPr lang="pt-BR" dirty="0"/>
          </a:p>
        </p:txBody>
      </p:sp>
    </p:spTree>
    <p:extLst>
      <p:ext uri="{BB962C8B-B14F-4D97-AF65-F5344CB8AC3E}">
        <p14:creationId xmlns:p14="http://schemas.microsoft.com/office/powerpoint/2010/main" val="3736650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670" y="302802"/>
            <a:ext cx="9624060" cy="1260211"/>
          </a:xfrm>
        </p:spPr>
        <p:txBody>
          <a:bodyPr/>
          <a:lstStyle>
            <a:lvl1pPr>
              <a:defRPr/>
            </a:lvl1pPr>
          </a:lstStyle>
          <a:p>
            <a:r>
              <a:rPr lang="en-US"/>
              <a:t>Click to edit Master title style</a:t>
            </a:r>
            <a:endParaRPr lang="pt-BR"/>
          </a:p>
        </p:txBody>
      </p:sp>
      <p:sp>
        <p:nvSpPr>
          <p:cNvPr id="3" name="Text Placeholder 2"/>
          <p:cNvSpPr>
            <a:spLocks noGrp="1"/>
          </p:cNvSpPr>
          <p:nvPr>
            <p:ph type="body" idx="1"/>
          </p:nvPr>
        </p:nvSpPr>
        <p:spPr>
          <a:xfrm>
            <a:off x="534671" y="1692533"/>
            <a:ext cx="4724775" cy="705367"/>
          </a:xfrm>
        </p:spPr>
        <p:txBody>
          <a:bodyPr anchor="b"/>
          <a:lstStyle>
            <a:lvl1pPr marL="0" indent="0">
              <a:buNone/>
              <a:defRPr sz="2700" b="1"/>
            </a:lvl1pPr>
            <a:lvl2pPr marL="521436" indent="0">
              <a:buNone/>
              <a:defRPr sz="2300" b="1"/>
            </a:lvl2pPr>
            <a:lvl3pPr marL="1042872" indent="0">
              <a:buNone/>
              <a:defRPr sz="2100" b="1"/>
            </a:lvl3pPr>
            <a:lvl4pPr marL="1564308" indent="0">
              <a:buNone/>
              <a:defRPr sz="1800" b="1"/>
            </a:lvl4pPr>
            <a:lvl5pPr marL="2085744" indent="0">
              <a:buNone/>
              <a:defRPr sz="1800" b="1"/>
            </a:lvl5pPr>
            <a:lvl6pPr marL="2607179" indent="0">
              <a:buNone/>
              <a:defRPr sz="1800" b="1"/>
            </a:lvl6pPr>
            <a:lvl7pPr marL="3128616" indent="0">
              <a:buNone/>
              <a:defRPr sz="1800" b="1"/>
            </a:lvl7pPr>
            <a:lvl8pPr marL="3650052" indent="0">
              <a:buNone/>
              <a:defRPr sz="1800" b="1"/>
            </a:lvl8pPr>
            <a:lvl9pPr marL="4171487" indent="0">
              <a:buNone/>
              <a:defRPr sz="1800" b="1"/>
            </a:lvl9pPr>
          </a:lstStyle>
          <a:p>
            <a:pPr lvl="0"/>
            <a:r>
              <a:rPr lang="en-US"/>
              <a:t>Click to edit Master text styles</a:t>
            </a:r>
          </a:p>
        </p:txBody>
      </p:sp>
      <p:sp>
        <p:nvSpPr>
          <p:cNvPr id="4" name="Content Placeholder 3"/>
          <p:cNvSpPr>
            <a:spLocks noGrp="1"/>
          </p:cNvSpPr>
          <p:nvPr>
            <p:ph sz="half" idx="2"/>
          </p:nvPr>
        </p:nvSpPr>
        <p:spPr>
          <a:xfrm>
            <a:off x="534671"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Text Placeholder 4"/>
          <p:cNvSpPr>
            <a:spLocks noGrp="1"/>
          </p:cNvSpPr>
          <p:nvPr>
            <p:ph type="body" sz="quarter" idx="3"/>
          </p:nvPr>
        </p:nvSpPr>
        <p:spPr>
          <a:xfrm>
            <a:off x="5432102" y="1692533"/>
            <a:ext cx="4726631" cy="705367"/>
          </a:xfrm>
        </p:spPr>
        <p:txBody>
          <a:bodyPr anchor="b"/>
          <a:lstStyle>
            <a:lvl1pPr marL="0" indent="0">
              <a:buNone/>
              <a:defRPr sz="2700" b="1"/>
            </a:lvl1pPr>
            <a:lvl2pPr marL="521436" indent="0">
              <a:buNone/>
              <a:defRPr sz="2300" b="1"/>
            </a:lvl2pPr>
            <a:lvl3pPr marL="1042872" indent="0">
              <a:buNone/>
              <a:defRPr sz="2100" b="1"/>
            </a:lvl3pPr>
            <a:lvl4pPr marL="1564308" indent="0">
              <a:buNone/>
              <a:defRPr sz="1800" b="1"/>
            </a:lvl4pPr>
            <a:lvl5pPr marL="2085744" indent="0">
              <a:buNone/>
              <a:defRPr sz="1800" b="1"/>
            </a:lvl5pPr>
            <a:lvl6pPr marL="2607179" indent="0">
              <a:buNone/>
              <a:defRPr sz="1800" b="1"/>
            </a:lvl6pPr>
            <a:lvl7pPr marL="3128616" indent="0">
              <a:buNone/>
              <a:defRPr sz="1800" b="1"/>
            </a:lvl7pPr>
            <a:lvl8pPr marL="3650052" indent="0">
              <a:buNone/>
              <a:defRPr sz="1800" b="1"/>
            </a:lvl8pPr>
            <a:lvl9pPr marL="4171487"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432102"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7" name="Rectangle 40"/>
          <p:cNvSpPr>
            <a:spLocks noGrp="1" noChangeArrowheads="1"/>
          </p:cNvSpPr>
          <p:nvPr>
            <p:ph type="dt" sz="half" idx="10"/>
          </p:nvPr>
        </p:nvSpPr>
        <p:spPr>
          <a:ln/>
        </p:spPr>
        <p:txBody>
          <a:bodyPr/>
          <a:lstStyle>
            <a:lvl1pPr>
              <a:defRPr/>
            </a:lvl1pPr>
          </a:lstStyle>
          <a:p>
            <a:pPr>
              <a:defRPr/>
            </a:pPr>
            <a:endParaRPr lang="pt-BR" dirty="0"/>
          </a:p>
        </p:txBody>
      </p:sp>
      <p:sp>
        <p:nvSpPr>
          <p:cNvPr id="8"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9" name="Rectangle 42"/>
          <p:cNvSpPr>
            <a:spLocks noGrp="1" noChangeArrowheads="1"/>
          </p:cNvSpPr>
          <p:nvPr>
            <p:ph type="sldNum" sz="quarter" idx="12"/>
          </p:nvPr>
        </p:nvSpPr>
        <p:spPr>
          <a:ln/>
        </p:spPr>
        <p:txBody>
          <a:bodyPr/>
          <a:lstStyle>
            <a:lvl1pPr>
              <a:defRPr/>
            </a:lvl1pPr>
          </a:lstStyle>
          <a:p>
            <a:pPr>
              <a:defRPr/>
            </a:pPr>
            <a:fld id="{A422997A-DE54-4C3F-AD40-15FFC1093DC9}" type="slidenum">
              <a:rPr lang="pt-BR"/>
              <a:pPr>
                <a:defRPr/>
              </a:pPr>
              <a:t>‹nº›</a:t>
            </a:fld>
            <a:endParaRPr lang="pt-BR" dirty="0"/>
          </a:p>
        </p:txBody>
      </p:sp>
    </p:spTree>
    <p:extLst>
      <p:ext uri="{BB962C8B-B14F-4D97-AF65-F5344CB8AC3E}">
        <p14:creationId xmlns:p14="http://schemas.microsoft.com/office/powerpoint/2010/main" val="2210387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t-BR"/>
          </a:p>
        </p:txBody>
      </p:sp>
      <p:sp>
        <p:nvSpPr>
          <p:cNvPr id="3" name="Rectangle 40"/>
          <p:cNvSpPr>
            <a:spLocks noGrp="1" noChangeArrowheads="1"/>
          </p:cNvSpPr>
          <p:nvPr>
            <p:ph type="dt" sz="half" idx="10"/>
          </p:nvPr>
        </p:nvSpPr>
        <p:spPr>
          <a:ln/>
        </p:spPr>
        <p:txBody>
          <a:bodyPr/>
          <a:lstStyle>
            <a:lvl1pPr>
              <a:defRPr/>
            </a:lvl1pPr>
          </a:lstStyle>
          <a:p>
            <a:pPr>
              <a:defRPr/>
            </a:pPr>
            <a:endParaRPr lang="pt-BR" dirty="0"/>
          </a:p>
        </p:txBody>
      </p:sp>
      <p:sp>
        <p:nvSpPr>
          <p:cNvPr id="4"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5" name="Rectangle 42"/>
          <p:cNvSpPr>
            <a:spLocks noGrp="1" noChangeArrowheads="1"/>
          </p:cNvSpPr>
          <p:nvPr>
            <p:ph type="sldNum" sz="quarter" idx="12"/>
          </p:nvPr>
        </p:nvSpPr>
        <p:spPr>
          <a:ln/>
        </p:spPr>
        <p:txBody>
          <a:bodyPr/>
          <a:lstStyle>
            <a:lvl1pPr>
              <a:defRPr/>
            </a:lvl1pPr>
          </a:lstStyle>
          <a:p>
            <a:pPr>
              <a:defRPr/>
            </a:pPr>
            <a:fld id="{BF68A810-F151-4C54-83F9-EDD2089456F5}" type="slidenum">
              <a:rPr lang="pt-BR"/>
              <a:pPr>
                <a:defRPr/>
              </a:pPr>
              <a:t>‹nº›</a:t>
            </a:fld>
            <a:endParaRPr lang="pt-BR" dirty="0"/>
          </a:p>
        </p:txBody>
      </p:sp>
    </p:spTree>
    <p:extLst>
      <p:ext uri="{BB962C8B-B14F-4D97-AF65-F5344CB8AC3E}">
        <p14:creationId xmlns:p14="http://schemas.microsoft.com/office/powerpoint/2010/main" val="1739913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pt-BR" dirty="0"/>
          </a:p>
        </p:txBody>
      </p:sp>
      <p:sp>
        <p:nvSpPr>
          <p:cNvPr id="3"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4" name="Rectangle 42"/>
          <p:cNvSpPr>
            <a:spLocks noGrp="1" noChangeArrowheads="1"/>
          </p:cNvSpPr>
          <p:nvPr>
            <p:ph type="sldNum" sz="quarter" idx="12"/>
          </p:nvPr>
        </p:nvSpPr>
        <p:spPr>
          <a:ln/>
        </p:spPr>
        <p:txBody>
          <a:bodyPr/>
          <a:lstStyle>
            <a:lvl1pPr>
              <a:defRPr/>
            </a:lvl1pPr>
          </a:lstStyle>
          <a:p>
            <a:pPr>
              <a:defRPr/>
            </a:pPr>
            <a:fld id="{26C0C3A3-B454-4941-A6C5-4D3225836897}" type="slidenum">
              <a:rPr lang="pt-BR"/>
              <a:pPr>
                <a:defRPr/>
              </a:pPr>
              <a:t>‹nº›</a:t>
            </a:fld>
            <a:endParaRPr lang="pt-BR" dirty="0"/>
          </a:p>
        </p:txBody>
      </p:sp>
    </p:spTree>
    <p:extLst>
      <p:ext uri="{BB962C8B-B14F-4D97-AF65-F5344CB8AC3E}">
        <p14:creationId xmlns:p14="http://schemas.microsoft.com/office/powerpoint/2010/main" val="3846885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4" name="Rectangle 42"/>
          <p:cNvSpPr>
            <a:spLocks noGrp="1" noChangeArrowheads="1"/>
          </p:cNvSpPr>
          <p:nvPr>
            <p:ph type="sldNum" sz="quarter" idx="12"/>
          </p:nvPr>
        </p:nvSpPr>
        <p:spPr>
          <a:ln/>
        </p:spPr>
        <p:txBody>
          <a:bodyPr/>
          <a:lstStyle>
            <a:lvl1pPr>
              <a:defRPr/>
            </a:lvl1pPr>
          </a:lstStyle>
          <a:p>
            <a:pPr>
              <a:defRPr/>
            </a:pPr>
            <a:fld id="{26C0C3A3-B454-4941-A6C5-4D3225836897}" type="slidenum">
              <a:rPr lang="pt-BR"/>
              <a:pPr>
                <a:defRPr/>
              </a:pPr>
              <a:t>‹nº›</a:t>
            </a:fld>
            <a:endParaRPr lang="pt-BR" dirty="0"/>
          </a:p>
        </p:txBody>
      </p:sp>
    </p:spTree>
    <p:extLst>
      <p:ext uri="{BB962C8B-B14F-4D97-AF65-F5344CB8AC3E}">
        <p14:creationId xmlns:p14="http://schemas.microsoft.com/office/powerpoint/2010/main" val="2981920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673" y="301050"/>
            <a:ext cx="3518055" cy="1281214"/>
          </a:xfrm>
        </p:spPr>
        <p:txBody>
          <a:bodyPr anchor="b"/>
          <a:lstStyle>
            <a:lvl1pPr algn="l">
              <a:defRPr sz="2300" b="1"/>
            </a:lvl1pPr>
          </a:lstStyle>
          <a:p>
            <a:r>
              <a:rPr lang="en-US"/>
              <a:t>Click to edit Master title style</a:t>
            </a:r>
            <a:endParaRPr lang="pt-BR"/>
          </a:p>
        </p:txBody>
      </p:sp>
      <p:sp>
        <p:nvSpPr>
          <p:cNvPr id="3" name="Content Placeholder 2"/>
          <p:cNvSpPr>
            <a:spLocks noGrp="1"/>
          </p:cNvSpPr>
          <p:nvPr>
            <p:ph idx="1"/>
          </p:nvPr>
        </p:nvSpPr>
        <p:spPr>
          <a:xfrm>
            <a:off x="4180824" y="301052"/>
            <a:ext cx="5977909" cy="6453328"/>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Text Placeholder 3"/>
          <p:cNvSpPr>
            <a:spLocks noGrp="1"/>
          </p:cNvSpPr>
          <p:nvPr>
            <p:ph type="body" sz="half" idx="2"/>
          </p:nvPr>
        </p:nvSpPr>
        <p:spPr>
          <a:xfrm>
            <a:off x="534673" y="1582266"/>
            <a:ext cx="3518055" cy="5172114"/>
          </a:xfrm>
        </p:spPr>
        <p:txBody>
          <a:bodyPr/>
          <a:lstStyle>
            <a:lvl1pPr marL="0" indent="0">
              <a:buNone/>
              <a:defRPr sz="1600"/>
            </a:lvl1pPr>
            <a:lvl2pPr marL="521436" indent="0">
              <a:buNone/>
              <a:defRPr sz="1400"/>
            </a:lvl2pPr>
            <a:lvl3pPr marL="1042872" indent="0">
              <a:buNone/>
              <a:defRPr sz="1100"/>
            </a:lvl3pPr>
            <a:lvl4pPr marL="1564308" indent="0">
              <a:buNone/>
              <a:defRPr sz="1000"/>
            </a:lvl4pPr>
            <a:lvl5pPr marL="2085744" indent="0">
              <a:buNone/>
              <a:defRPr sz="1000"/>
            </a:lvl5pPr>
            <a:lvl6pPr marL="2607179" indent="0">
              <a:buNone/>
              <a:defRPr sz="1000"/>
            </a:lvl6pPr>
            <a:lvl7pPr marL="3128616" indent="0">
              <a:buNone/>
              <a:defRPr sz="1000"/>
            </a:lvl7pPr>
            <a:lvl8pPr marL="3650052" indent="0">
              <a:buNone/>
              <a:defRPr sz="1000"/>
            </a:lvl8pPr>
            <a:lvl9pPr marL="4171487" indent="0">
              <a:buNone/>
              <a:defRPr sz="1000"/>
            </a:lvl9pPr>
          </a:lstStyle>
          <a:p>
            <a:pPr lvl="0"/>
            <a:r>
              <a:rPr lang="en-US"/>
              <a:t>Click to edit Master text styles</a:t>
            </a:r>
          </a:p>
        </p:txBody>
      </p:sp>
      <p:sp>
        <p:nvSpPr>
          <p:cNvPr id="5" name="Rectangle 40"/>
          <p:cNvSpPr>
            <a:spLocks noGrp="1" noChangeArrowheads="1"/>
          </p:cNvSpPr>
          <p:nvPr>
            <p:ph type="dt" sz="half" idx="10"/>
          </p:nvPr>
        </p:nvSpPr>
        <p:spPr>
          <a:ln/>
        </p:spPr>
        <p:txBody>
          <a:bodyPr/>
          <a:lstStyle>
            <a:lvl1pPr>
              <a:defRPr/>
            </a:lvl1pPr>
          </a:lstStyle>
          <a:p>
            <a:pPr>
              <a:defRPr/>
            </a:pPr>
            <a:endParaRPr lang="pt-BR" dirty="0"/>
          </a:p>
        </p:txBody>
      </p:sp>
      <p:sp>
        <p:nvSpPr>
          <p:cNvPr id="6" name="Rectangle 41"/>
          <p:cNvSpPr>
            <a:spLocks noGrp="1" noChangeArrowheads="1"/>
          </p:cNvSpPr>
          <p:nvPr>
            <p:ph type="ftr" sz="quarter" idx="11"/>
          </p:nvPr>
        </p:nvSpPr>
        <p:spPr>
          <a:ln/>
        </p:spPr>
        <p:txBody>
          <a:bodyPr/>
          <a:lstStyle>
            <a:lvl1pPr>
              <a:defRPr/>
            </a:lvl1pPr>
          </a:lstStyle>
          <a:p>
            <a:pPr>
              <a:defRPr/>
            </a:pPr>
            <a:r>
              <a:rPr lang="pt-BR" dirty="0"/>
              <a:t>Zonas de Processamento de Exportação. Secretaria de Comércio Exterior - SECEX</a:t>
            </a:r>
          </a:p>
        </p:txBody>
      </p:sp>
      <p:sp>
        <p:nvSpPr>
          <p:cNvPr id="7" name="Rectangle 42"/>
          <p:cNvSpPr>
            <a:spLocks noGrp="1" noChangeArrowheads="1"/>
          </p:cNvSpPr>
          <p:nvPr>
            <p:ph type="sldNum" sz="quarter" idx="12"/>
          </p:nvPr>
        </p:nvSpPr>
        <p:spPr>
          <a:ln/>
        </p:spPr>
        <p:txBody>
          <a:bodyPr/>
          <a:lstStyle>
            <a:lvl1pPr>
              <a:defRPr/>
            </a:lvl1pPr>
          </a:lstStyle>
          <a:p>
            <a:pPr>
              <a:defRPr/>
            </a:pPr>
            <a:fld id="{965FA225-3ED2-440D-AE6E-670BF266AABF}" type="slidenum">
              <a:rPr lang="pt-BR"/>
              <a:pPr>
                <a:defRPr/>
              </a:pPr>
              <a:t>‹nº›</a:t>
            </a:fld>
            <a:endParaRPr lang="pt-BR" dirty="0"/>
          </a:p>
        </p:txBody>
      </p:sp>
    </p:spTree>
    <p:extLst>
      <p:ext uri="{BB962C8B-B14F-4D97-AF65-F5344CB8AC3E}">
        <p14:creationId xmlns:p14="http://schemas.microsoft.com/office/powerpoint/2010/main" val="1801524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7127" name="Rectangle 39"/>
          <p:cNvSpPr>
            <a:spLocks noGrp="1" noChangeArrowheads="1"/>
          </p:cNvSpPr>
          <p:nvPr>
            <p:ph type="title"/>
          </p:nvPr>
        </p:nvSpPr>
        <p:spPr bwMode="auto">
          <a:xfrm>
            <a:off x="534670" y="306302"/>
            <a:ext cx="9624060" cy="1256710"/>
          </a:xfrm>
          <a:prstGeom prst="rect">
            <a:avLst/>
          </a:prstGeom>
          <a:noFill/>
          <a:ln w="9525">
            <a:noFill/>
            <a:miter lim="800000"/>
            <a:headEnd/>
            <a:tailEnd/>
          </a:ln>
          <a:effectLst/>
        </p:spPr>
        <p:txBody>
          <a:bodyPr vert="horz" wrap="square" lIns="104287" tIns="52144" rIns="104287" bIns="52144" numCol="1" anchor="ctr" anchorCtr="1" compatLnSpc="1">
            <a:prstTxWarp prst="textNoShape">
              <a:avLst/>
            </a:prstTxWarp>
          </a:bodyPr>
          <a:lstStyle/>
          <a:p>
            <a:pPr lvl="0"/>
            <a:r>
              <a:rPr lang="pt-BR"/>
              <a:t>Clique para editar o estilo do título mestre</a:t>
            </a:r>
          </a:p>
        </p:txBody>
      </p:sp>
      <p:sp>
        <p:nvSpPr>
          <p:cNvPr id="217128" name="Rectangle 40"/>
          <p:cNvSpPr>
            <a:spLocks noGrp="1" noChangeArrowheads="1"/>
          </p:cNvSpPr>
          <p:nvPr>
            <p:ph type="dt" sz="half" idx="2"/>
          </p:nvPr>
        </p:nvSpPr>
        <p:spPr bwMode="auto">
          <a:xfrm>
            <a:off x="534671" y="6883901"/>
            <a:ext cx="2495127" cy="504084"/>
          </a:xfrm>
          <a:prstGeom prst="rect">
            <a:avLst/>
          </a:prstGeom>
          <a:noFill/>
          <a:ln w="9525">
            <a:noFill/>
            <a:miter lim="800000"/>
            <a:headEnd/>
            <a:tailEnd/>
          </a:ln>
          <a:effectLst/>
        </p:spPr>
        <p:txBody>
          <a:bodyPr vert="horz" wrap="square" lIns="104287" tIns="52144" rIns="104287" bIns="52144" numCol="1" anchor="t" anchorCtr="0" compatLnSpc="1">
            <a:prstTxWarp prst="textNoShape">
              <a:avLst/>
            </a:prstTxWarp>
          </a:bodyPr>
          <a:lstStyle>
            <a:lvl1pPr>
              <a:defRPr sz="1100">
                <a:effectLst>
                  <a:outerShdw blurRad="38100" dist="38100" dir="2700000" algn="tl">
                    <a:srgbClr val="000000"/>
                  </a:outerShdw>
                </a:effectLst>
                <a:latin typeface="Verdana" charset="0"/>
                <a:ea typeface="+mn-ea"/>
              </a:defRPr>
            </a:lvl1pPr>
          </a:lstStyle>
          <a:p>
            <a:pPr>
              <a:defRPr/>
            </a:pPr>
            <a:endParaRPr lang="pt-BR" dirty="0"/>
          </a:p>
        </p:txBody>
      </p:sp>
      <p:sp>
        <p:nvSpPr>
          <p:cNvPr id="217129" name="Rectangle 41"/>
          <p:cNvSpPr>
            <a:spLocks noGrp="1" noChangeArrowheads="1"/>
          </p:cNvSpPr>
          <p:nvPr>
            <p:ph type="ftr" sz="quarter" idx="3"/>
          </p:nvPr>
        </p:nvSpPr>
        <p:spPr bwMode="auto">
          <a:xfrm>
            <a:off x="3653580" y="6889151"/>
            <a:ext cx="3386243" cy="504084"/>
          </a:xfrm>
          <a:prstGeom prst="rect">
            <a:avLst/>
          </a:prstGeom>
          <a:noFill/>
          <a:ln w="9525">
            <a:noFill/>
            <a:miter lim="800000"/>
            <a:headEnd/>
            <a:tailEnd/>
          </a:ln>
          <a:effectLst/>
        </p:spPr>
        <p:txBody>
          <a:bodyPr vert="horz" wrap="square" lIns="104287" tIns="52144" rIns="104287" bIns="52144" numCol="1" anchor="t" anchorCtr="0" compatLnSpc="1">
            <a:prstTxWarp prst="textNoShape">
              <a:avLst/>
            </a:prstTxWarp>
          </a:bodyPr>
          <a:lstStyle>
            <a:lvl1pPr algn="ctr">
              <a:defRPr sz="1100">
                <a:effectLst>
                  <a:outerShdw blurRad="38100" dist="38100" dir="2700000" algn="tl">
                    <a:srgbClr val="000000"/>
                  </a:outerShdw>
                </a:effectLst>
                <a:latin typeface="Verdana" charset="0"/>
                <a:ea typeface="ＭＳ Ｐゴシック" charset="-128"/>
              </a:defRPr>
            </a:lvl1pPr>
          </a:lstStyle>
          <a:p>
            <a:pPr>
              <a:defRPr/>
            </a:pPr>
            <a:r>
              <a:rPr lang="pt-BR" dirty="0"/>
              <a:t>Zonas de Processamento de Exportação. Secretaria de Comércio Exterior - SECEX</a:t>
            </a:r>
          </a:p>
        </p:txBody>
      </p:sp>
      <p:sp>
        <p:nvSpPr>
          <p:cNvPr id="217130" name="Rectangle 42"/>
          <p:cNvSpPr>
            <a:spLocks noGrp="1" noChangeArrowheads="1"/>
          </p:cNvSpPr>
          <p:nvPr>
            <p:ph type="sldNum" sz="quarter" idx="4"/>
          </p:nvPr>
        </p:nvSpPr>
        <p:spPr bwMode="auto">
          <a:xfrm>
            <a:off x="7663603" y="6883901"/>
            <a:ext cx="2495127" cy="504084"/>
          </a:xfrm>
          <a:prstGeom prst="rect">
            <a:avLst/>
          </a:prstGeom>
          <a:noFill/>
          <a:ln w="9525">
            <a:noFill/>
            <a:miter lim="800000"/>
            <a:headEnd/>
            <a:tailEnd/>
          </a:ln>
          <a:effectLst/>
        </p:spPr>
        <p:txBody>
          <a:bodyPr vert="horz" wrap="square" lIns="104287" tIns="52144" rIns="104287" bIns="52144" numCol="1" anchor="t" anchorCtr="0" compatLnSpc="1">
            <a:prstTxWarp prst="textNoShape">
              <a:avLst/>
            </a:prstTxWarp>
          </a:bodyPr>
          <a:lstStyle>
            <a:lvl1pPr algn="r">
              <a:defRPr sz="1100" b="1">
                <a:solidFill>
                  <a:srgbClr val="161616"/>
                </a:solidFill>
                <a:effectLst/>
                <a:latin typeface="Verdana" charset="0"/>
                <a:ea typeface="ＭＳ Ｐゴシック" charset="-128"/>
              </a:defRPr>
            </a:lvl1pPr>
          </a:lstStyle>
          <a:p>
            <a:pPr>
              <a:defRPr/>
            </a:pPr>
            <a:fld id="{CC37517A-31F4-4972-B8F6-2A6C0C22D18F}" type="slidenum">
              <a:rPr lang="pt-BR" smtClean="0"/>
              <a:pPr>
                <a:defRPr/>
              </a:pPr>
              <a:t>‹nº›</a:t>
            </a:fld>
            <a:endParaRPr lang="pt-BR" dirty="0"/>
          </a:p>
        </p:txBody>
      </p:sp>
      <p:sp>
        <p:nvSpPr>
          <p:cNvPr id="217131" name="Rectangle 43"/>
          <p:cNvSpPr>
            <a:spLocks noGrp="1" noChangeArrowheads="1"/>
          </p:cNvSpPr>
          <p:nvPr>
            <p:ph type="body" idx="1"/>
          </p:nvPr>
        </p:nvSpPr>
        <p:spPr bwMode="auto">
          <a:xfrm>
            <a:off x="534670" y="1764295"/>
            <a:ext cx="9624060" cy="4995334"/>
          </a:xfrm>
          <a:prstGeom prst="rect">
            <a:avLst/>
          </a:prstGeom>
          <a:noFill/>
          <a:ln w="9525">
            <a:noFill/>
            <a:miter lim="800000"/>
            <a:headEnd/>
            <a:tailEnd/>
          </a:ln>
          <a:effectLst/>
        </p:spPr>
        <p:txBody>
          <a:bodyPr vert="horz" wrap="square" lIns="104287" tIns="52144" rIns="104287" bIns="52144" numCol="1" anchor="t" anchorCtr="0" compatLnSpc="1">
            <a:prstTxWarp prst="textNoShape">
              <a:avLst/>
            </a:prstTxWarp>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Tree>
  </p:cSld>
  <p:clrMap bg1="dk2" tx1="lt1" bg2="dk1" tx2="lt2" accent1="accent1" accent2="accent2" accent3="accent3" accent4="accent4" accent5="accent5" accent6="accent6" hlink="hlink" folHlink="folHlink"/>
  <p:sldLayoutIdLst>
    <p:sldLayoutId id="2147483689" r:id="rId1"/>
    <p:sldLayoutId id="2147483688" r:id="rId2"/>
    <p:sldLayoutId id="2147483687" r:id="rId3"/>
    <p:sldLayoutId id="2147483686" r:id="rId4"/>
    <p:sldLayoutId id="2147483685" r:id="rId5"/>
    <p:sldLayoutId id="2147483684" r:id="rId6"/>
    <p:sldLayoutId id="2147483683" r:id="rId7"/>
    <p:sldLayoutId id="2147483690" r:id="rId8"/>
    <p:sldLayoutId id="2147483682" r:id="rId9"/>
    <p:sldLayoutId id="2147483681" r:id="rId10"/>
    <p:sldLayoutId id="2147483680" r:id="rId11"/>
    <p:sldLayoutId id="2147483679" r:id="rId12"/>
    <p:sldLayoutId id="2147483678" r:id="rId13"/>
    <p:sldLayoutId id="2147483677" r:id="rId14"/>
  </p:sldLayoutIdLst>
  <p:hf hdr="0" ftr="0" dt="0"/>
  <p:txStyles>
    <p:titleStyle>
      <a:lvl1pPr algn="ctr" rtl="0" eaLnBrk="0" fontAlgn="base" hangingPunct="0">
        <a:spcBef>
          <a:spcPct val="0"/>
        </a:spcBef>
        <a:spcAft>
          <a:spcPct val="0"/>
        </a:spcAft>
        <a:defRPr sz="5000">
          <a:solidFill>
            <a:schemeClr val="tx2"/>
          </a:solidFill>
          <a:effectLst>
            <a:outerShdw blurRad="38100" dist="38100" dir="2700000" algn="tl">
              <a:srgbClr val="000000"/>
            </a:outerShdw>
          </a:effectLst>
          <a:latin typeface="+mj-lt"/>
          <a:ea typeface="ＭＳ Ｐゴシック" charset="-128"/>
          <a:cs typeface="+mj-cs"/>
        </a:defRPr>
      </a:lvl1pPr>
      <a:lvl2pPr algn="ctr" rtl="0" eaLnBrk="0" fontAlgn="base" hangingPunct="0">
        <a:spcBef>
          <a:spcPct val="0"/>
        </a:spcBef>
        <a:spcAft>
          <a:spcPct val="0"/>
        </a:spcAft>
        <a:defRPr sz="5000">
          <a:solidFill>
            <a:schemeClr val="tx2"/>
          </a:solidFill>
          <a:effectLst>
            <a:outerShdw blurRad="38100" dist="38100" dir="2700000" algn="tl">
              <a:srgbClr val="000000"/>
            </a:outerShdw>
          </a:effectLst>
          <a:latin typeface="Arial" charset="0"/>
          <a:ea typeface="ＭＳ Ｐゴシック" charset="-128"/>
        </a:defRPr>
      </a:lvl2pPr>
      <a:lvl3pPr algn="ctr" rtl="0" eaLnBrk="0" fontAlgn="base" hangingPunct="0">
        <a:spcBef>
          <a:spcPct val="0"/>
        </a:spcBef>
        <a:spcAft>
          <a:spcPct val="0"/>
        </a:spcAft>
        <a:defRPr sz="5000">
          <a:solidFill>
            <a:schemeClr val="tx2"/>
          </a:solidFill>
          <a:effectLst>
            <a:outerShdw blurRad="38100" dist="38100" dir="2700000" algn="tl">
              <a:srgbClr val="000000"/>
            </a:outerShdw>
          </a:effectLst>
          <a:latin typeface="Arial" charset="0"/>
          <a:ea typeface="ＭＳ Ｐゴシック" charset="-128"/>
        </a:defRPr>
      </a:lvl3pPr>
      <a:lvl4pPr algn="ctr" rtl="0" eaLnBrk="0" fontAlgn="base" hangingPunct="0">
        <a:spcBef>
          <a:spcPct val="0"/>
        </a:spcBef>
        <a:spcAft>
          <a:spcPct val="0"/>
        </a:spcAft>
        <a:defRPr sz="5000">
          <a:solidFill>
            <a:schemeClr val="tx2"/>
          </a:solidFill>
          <a:effectLst>
            <a:outerShdw blurRad="38100" dist="38100" dir="2700000" algn="tl">
              <a:srgbClr val="000000"/>
            </a:outerShdw>
          </a:effectLst>
          <a:latin typeface="Arial" charset="0"/>
          <a:ea typeface="ＭＳ Ｐゴシック" charset="-128"/>
        </a:defRPr>
      </a:lvl4pPr>
      <a:lvl5pPr algn="ctr" rtl="0" eaLnBrk="0" fontAlgn="base" hangingPunct="0">
        <a:spcBef>
          <a:spcPct val="0"/>
        </a:spcBef>
        <a:spcAft>
          <a:spcPct val="0"/>
        </a:spcAft>
        <a:defRPr sz="5000">
          <a:solidFill>
            <a:schemeClr val="tx2"/>
          </a:solidFill>
          <a:effectLst>
            <a:outerShdw blurRad="38100" dist="38100" dir="2700000" algn="tl">
              <a:srgbClr val="000000"/>
            </a:outerShdw>
          </a:effectLst>
          <a:latin typeface="Arial" charset="0"/>
          <a:ea typeface="ＭＳ Ｐゴシック" charset="-128"/>
        </a:defRPr>
      </a:lvl5pPr>
      <a:lvl6pPr marL="521436" algn="ctr" rtl="0" fontAlgn="base">
        <a:spcBef>
          <a:spcPct val="0"/>
        </a:spcBef>
        <a:spcAft>
          <a:spcPct val="0"/>
        </a:spcAft>
        <a:defRPr sz="5000">
          <a:solidFill>
            <a:schemeClr val="tx2"/>
          </a:solidFill>
          <a:effectLst>
            <a:outerShdw blurRad="38100" dist="38100" dir="2700000" algn="tl">
              <a:srgbClr val="000000"/>
            </a:outerShdw>
          </a:effectLst>
          <a:latin typeface="Arial" charset="0"/>
        </a:defRPr>
      </a:lvl6pPr>
      <a:lvl7pPr marL="1042872" algn="ctr" rtl="0" fontAlgn="base">
        <a:spcBef>
          <a:spcPct val="0"/>
        </a:spcBef>
        <a:spcAft>
          <a:spcPct val="0"/>
        </a:spcAft>
        <a:defRPr sz="5000">
          <a:solidFill>
            <a:schemeClr val="tx2"/>
          </a:solidFill>
          <a:effectLst>
            <a:outerShdw blurRad="38100" dist="38100" dir="2700000" algn="tl">
              <a:srgbClr val="000000"/>
            </a:outerShdw>
          </a:effectLst>
          <a:latin typeface="Arial" charset="0"/>
        </a:defRPr>
      </a:lvl7pPr>
      <a:lvl8pPr marL="1564308" algn="ctr" rtl="0" fontAlgn="base">
        <a:spcBef>
          <a:spcPct val="0"/>
        </a:spcBef>
        <a:spcAft>
          <a:spcPct val="0"/>
        </a:spcAft>
        <a:defRPr sz="5000">
          <a:solidFill>
            <a:schemeClr val="tx2"/>
          </a:solidFill>
          <a:effectLst>
            <a:outerShdw blurRad="38100" dist="38100" dir="2700000" algn="tl">
              <a:srgbClr val="000000"/>
            </a:outerShdw>
          </a:effectLst>
          <a:latin typeface="Arial" charset="0"/>
        </a:defRPr>
      </a:lvl8pPr>
      <a:lvl9pPr marL="2085744" algn="ctr" rtl="0" fontAlgn="base">
        <a:spcBef>
          <a:spcPct val="0"/>
        </a:spcBef>
        <a:spcAft>
          <a:spcPct val="0"/>
        </a:spcAft>
        <a:defRPr sz="5000">
          <a:solidFill>
            <a:schemeClr val="tx2"/>
          </a:solidFill>
          <a:effectLst>
            <a:outerShdw blurRad="38100" dist="38100" dir="2700000" algn="tl">
              <a:srgbClr val="000000"/>
            </a:outerShdw>
          </a:effectLst>
          <a:latin typeface="Arial" charset="0"/>
        </a:defRPr>
      </a:lvl9pPr>
    </p:titleStyle>
    <p:bodyStyle>
      <a:lvl1pPr marL="391076" indent="-391076" algn="l" rtl="0" eaLnBrk="0" fontAlgn="base" hangingPunct="0">
        <a:spcBef>
          <a:spcPct val="20000"/>
        </a:spcBef>
        <a:spcAft>
          <a:spcPct val="0"/>
        </a:spcAft>
        <a:buClr>
          <a:schemeClr val="hlink"/>
        </a:buClr>
        <a:buSzPct val="60000"/>
        <a:buFont typeface="Wingdings" pitchFamily="2" charset="2"/>
        <a:buChar char="n"/>
        <a:defRPr sz="3700">
          <a:solidFill>
            <a:schemeClr val="tx1"/>
          </a:solidFill>
          <a:effectLst>
            <a:outerShdw blurRad="38100" dist="38100" dir="2700000" algn="tl">
              <a:srgbClr val="000000"/>
            </a:outerShdw>
          </a:effectLst>
          <a:latin typeface="+mn-lt"/>
          <a:ea typeface="ＭＳ Ｐゴシック" charset="-128"/>
          <a:cs typeface="+mn-cs"/>
        </a:defRPr>
      </a:lvl1pPr>
      <a:lvl2pPr marL="847334" indent="-325898" algn="l" rtl="0" eaLnBrk="0" fontAlgn="base" hangingPunct="0">
        <a:spcBef>
          <a:spcPct val="20000"/>
        </a:spcBef>
        <a:spcAft>
          <a:spcPct val="0"/>
        </a:spcAft>
        <a:buClr>
          <a:schemeClr val="tx1"/>
        </a:buClr>
        <a:buChar char="•"/>
        <a:defRPr sz="3200">
          <a:solidFill>
            <a:schemeClr val="tx1"/>
          </a:solidFill>
          <a:effectLst>
            <a:outerShdw blurRad="38100" dist="38100" dir="2700000" algn="tl">
              <a:srgbClr val="000000"/>
            </a:outerShdw>
          </a:effectLst>
          <a:latin typeface="+mn-lt"/>
          <a:ea typeface="ＭＳ Ｐゴシック" charset="-128"/>
        </a:defRPr>
      </a:lvl2pPr>
      <a:lvl3pPr marL="1303590" indent="-260718" algn="l" rtl="0" eaLnBrk="0" fontAlgn="base" hangingPunct="0">
        <a:spcBef>
          <a:spcPct val="20000"/>
        </a:spcBef>
        <a:spcAft>
          <a:spcPct val="0"/>
        </a:spcAft>
        <a:buClr>
          <a:schemeClr val="accent2"/>
        </a:buClr>
        <a:buSzPct val="60000"/>
        <a:buFont typeface="Wingdings" pitchFamily="2" charset="2"/>
        <a:buChar char="n"/>
        <a:defRPr sz="2700">
          <a:solidFill>
            <a:schemeClr val="tx1"/>
          </a:solidFill>
          <a:effectLst>
            <a:outerShdw blurRad="38100" dist="38100" dir="2700000" algn="tl">
              <a:srgbClr val="000000"/>
            </a:outerShdw>
          </a:effectLst>
          <a:latin typeface="+mn-lt"/>
          <a:ea typeface="ＭＳ Ｐゴシック" charset="-128"/>
        </a:defRPr>
      </a:lvl3pPr>
      <a:lvl4pPr marL="1825026" indent="-260718" algn="l" rtl="0" eaLnBrk="0" fontAlgn="base" hangingPunct="0">
        <a:spcBef>
          <a:spcPct val="20000"/>
        </a:spcBef>
        <a:spcAft>
          <a:spcPct val="0"/>
        </a:spcAft>
        <a:buClr>
          <a:schemeClr val="tx2"/>
        </a:buClr>
        <a:buChar char="•"/>
        <a:defRPr sz="2300">
          <a:solidFill>
            <a:schemeClr val="tx1"/>
          </a:solidFill>
          <a:effectLst>
            <a:outerShdw blurRad="38100" dist="38100" dir="2700000" algn="tl">
              <a:srgbClr val="000000"/>
            </a:outerShdw>
          </a:effectLst>
          <a:latin typeface="+mn-lt"/>
          <a:ea typeface="ＭＳ Ｐゴシック" charset="-128"/>
        </a:defRPr>
      </a:lvl4pPr>
      <a:lvl5pPr marL="2346462" indent="-260718" algn="l" rtl="0" eaLnBrk="0" fontAlgn="base" hangingPunct="0">
        <a:spcBef>
          <a:spcPct val="20000"/>
        </a:spcBef>
        <a:spcAft>
          <a:spcPct val="0"/>
        </a:spcAft>
        <a:buClr>
          <a:schemeClr val="folHlink"/>
        </a:buClr>
        <a:buSzPct val="60000"/>
        <a:buFont typeface="Wingdings" pitchFamily="2" charset="2"/>
        <a:buChar char="n"/>
        <a:defRPr sz="2300">
          <a:solidFill>
            <a:schemeClr val="tx1"/>
          </a:solidFill>
          <a:effectLst>
            <a:outerShdw blurRad="38100" dist="38100" dir="2700000" algn="tl">
              <a:srgbClr val="000000"/>
            </a:outerShdw>
          </a:effectLst>
          <a:latin typeface="+mn-lt"/>
          <a:ea typeface="ＭＳ Ｐゴシック" charset="-128"/>
        </a:defRPr>
      </a:lvl5pPr>
      <a:lvl6pPr marL="2867898" indent="-260718" algn="l" rtl="0" fontAlgn="base">
        <a:spcBef>
          <a:spcPct val="20000"/>
        </a:spcBef>
        <a:spcAft>
          <a:spcPct val="0"/>
        </a:spcAft>
        <a:buClr>
          <a:schemeClr val="folHlink"/>
        </a:buClr>
        <a:buSzPct val="60000"/>
        <a:buFont typeface="Wingdings" charset="2"/>
        <a:buChar char="n"/>
        <a:defRPr sz="2300">
          <a:solidFill>
            <a:schemeClr val="tx1"/>
          </a:solidFill>
          <a:effectLst>
            <a:outerShdw blurRad="38100" dist="38100" dir="2700000" algn="tl">
              <a:srgbClr val="000000"/>
            </a:outerShdw>
          </a:effectLst>
          <a:latin typeface="+mn-lt"/>
          <a:ea typeface="ＭＳ Ｐゴシック" charset="-128"/>
        </a:defRPr>
      </a:lvl6pPr>
      <a:lvl7pPr marL="3389333" indent="-260718" algn="l" rtl="0" fontAlgn="base">
        <a:spcBef>
          <a:spcPct val="20000"/>
        </a:spcBef>
        <a:spcAft>
          <a:spcPct val="0"/>
        </a:spcAft>
        <a:buClr>
          <a:schemeClr val="folHlink"/>
        </a:buClr>
        <a:buSzPct val="60000"/>
        <a:buFont typeface="Wingdings" charset="2"/>
        <a:buChar char="n"/>
        <a:defRPr sz="2300">
          <a:solidFill>
            <a:schemeClr val="tx1"/>
          </a:solidFill>
          <a:effectLst>
            <a:outerShdw blurRad="38100" dist="38100" dir="2700000" algn="tl">
              <a:srgbClr val="000000"/>
            </a:outerShdw>
          </a:effectLst>
          <a:latin typeface="+mn-lt"/>
          <a:ea typeface="ＭＳ Ｐゴシック" charset="-128"/>
        </a:defRPr>
      </a:lvl7pPr>
      <a:lvl8pPr marL="3910770" indent="-260718" algn="l" rtl="0" fontAlgn="base">
        <a:spcBef>
          <a:spcPct val="20000"/>
        </a:spcBef>
        <a:spcAft>
          <a:spcPct val="0"/>
        </a:spcAft>
        <a:buClr>
          <a:schemeClr val="folHlink"/>
        </a:buClr>
        <a:buSzPct val="60000"/>
        <a:buFont typeface="Wingdings" charset="2"/>
        <a:buChar char="n"/>
        <a:defRPr sz="2300">
          <a:solidFill>
            <a:schemeClr val="tx1"/>
          </a:solidFill>
          <a:effectLst>
            <a:outerShdw blurRad="38100" dist="38100" dir="2700000" algn="tl">
              <a:srgbClr val="000000"/>
            </a:outerShdw>
          </a:effectLst>
          <a:latin typeface="+mn-lt"/>
          <a:ea typeface="ＭＳ Ｐゴシック" charset="-128"/>
        </a:defRPr>
      </a:lvl8pPr>
      <a:lvl9pPr marL="4432206" indent="-260718" algn="l" rtl="0" fontAlgn="base">
        <a:spcBef>
          <a:spcPct val="20000"/>
        </a:spcBef>
        <a:spcAft>
          <a:spcPct val="0"/>
        </a:spcAft>
        <a:buClr>
          <a:schemeClr val="folHlink"/>
        </a:buClr>
        <a:buSzPct val="60000"/>
        <a:buFont typeface="Wingdings" charset="2"/>
        <a:buChar char="n"/>
        <a:defRPr sz="2300">
          <a:solidFill>
            <a:schemeClr val="tx1"/>
          </a:solidFill>
          <a:effectLst>
            <a:outerShdw blurRad="38100" dist="38100" dir="2700000" algn="tl">
              <a:srgbClr val="000000"/>
            </a:outerShdw>
          </a:effectLst>
          <a:latin typeface="+mn-lt"/>
          <a:ea typeface="ＭＳ Ｐゴシック" charset="-128"/>
        </a:defRPr>
      </a:lvl9pPr>
    </p:bodyStyle>
    <p:otherStyle>
      <a:defPPr>
        <a:defRPr lang="pt-BR"/>
      </a:defPPr>
      <a:lvl1pPr marL="0" algn="l" defTabSz="521436" rtl="0" eaLnBrk="1" latinLnBrk="0" hangingPunct="1">
        <a:defRPr sz="2100" kern="1200">
          <a:solidFill>
            <a:schemeClr val="tx1"/>
          </a:solidFill>
          <a:latin typeface="+mn-lt"/>
          <a:ea typeface="+mn-ea"/>
          <a:cs typeface="+mn-cs"/>
        </a:defRPr>
      </a:lvl1pPr>
      <a:lvl2pPr marL="521436" algn="l" defTabSz="521436" rtl="0" eaLnBrk="1" latinLnBrk="0" hangingPunct="1">
        <a:defRPr sz="2100" kern="1200">
          <a:solidFill>
            <a:schemeClr val="tx1"/>
          </a:solidFill>
          <a:latin typeface="+mn-lt"/>
          <a:ea typeface="+mn-ea"/>
          <a:cs typeface="+mn-cs"/>
        </a:defRPr>
      </a:lvl2pPr>
      <a:lvl3pPr marL="1042872" algn="l" defTabSz="521436" rtl="0" eaLnBrk="1" latinLnBrk="0" hangingPunct="1">
        <a:defRPr sz="2100" kern="1200">
          <a:solidFill>
            <a:schemeClr val="tx1"/>
          </a:solidFill>
          <a:latin typeface="+mn-lt"/>
          <a:ea typeface="+mn-ea"/>
          <a:cs typeface="+mn-cs"/>
        </a:defRPr>
      </a:lvl3pPr>
      <a:lvl4pPr marL="1564308" algn="l" defTabSz="521436" rtl="0" eaLnBrk="1" latinLnBrk="0" hangingPunct="1">
        <a:defRPr sz="2100" kern="1200">
          <a:solidFill>
            <a:schemeClr val="tx1"/>
          </a:solidFill>
          <a:latin typeface="+mn-lt"/>
          <a:ea typeface="+mn-ea"/>
          <a:cs typeface="+mn-cs"/>
        </a:defRPr>
      </a:lvl4pPr>
      <a:lvl5pPr marL="2085744" algn="l" defTabSz="521436" rtl="0" eaLnBrk="1" latinLnBrk="0" hangingPunct="1">
        <a:defRPr sz="2100" kern="1200">
          <a:solidFill>
            <a:schemeClr val="tx1"/>
          </a:solidFill>
          <a:latin typeface="+mn-lt"/>
          <a:ea typeface="+mn-ea"/>
          <a:cs typeface="+mn-cs"/>
        </a:defRPr>
      </a:lvl5pPr>
      <a:lvl6pPr marL="2607179" algn="l" defTabSz="521436" rtl="0" eaLnBrk="1" latinLnBrk="0" hangingPunct="1">
        <a:defRPr sz="2100" kern="1200">
          <a:solidFill>
            <a:schemeClr val="tx1"/>
          </a:solidFill>
          <a:latin typeface="+mn-lt"/>
          <a:ea typeface="+mn-ea"/>
          <a:cs typeface="+mn-cs"/>
        </a:defRPr>
      </a:lvl6pPr>
      <a:lvl7pPr marL="3128616" algn="l" defTabSz="521436" rtl="0" eaLnBrk="1" latinLnBrk="0" hangingPunct="1">
        <a:defRPr sz="2100" kern="1200">
          <a:solidFill>
            <a:schemeClr val="tx1"/>
          </a:solidFill>
          <a:latin typeface="+mn-lt"/>
          <a:ea typeface="+mn-ea"/>
          <a:cs typeface="+mn-cs"/>
        </a:defRPr>
      </a:lvl7pPr>
      <a:lvl8pPr marL="3650052" algn="l" defTabSz="521436" rtl="0" eaLnBrk="1" latinLnBrk="0" hangingPunct="1">
        <a:defRPr sz="2100" kern="1200">
          <a:solidFill>
            <a:schemeClr val="tx1"/>
          </a:solidFill>
          <a:latin typeface="+mn-lt"/>
          <a:ea typeface="+mn-ea"/>
          <a:cs typeface="+mn-cs"/>
        </a:defRPr>
      </a:lvl8pPr>
      <a:lvl9pPr marL="4171487" algn="l" defTabSz="52143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png"/><Relationship Id="rId12"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3.png"/><Relationship Id="rId5" Type="http://schemas.openxmlformats.org/officeDocument/2006/relationships/image" Target="../media/image15.jpg"/><Relationship Id="rId10" Type="http://schemas.openxmlformats.org/officeDocument/2006/relationships/image" Target="../media/image20.png"/><Relationship Id="rId4" Type="http://schemas.openxmlformats.org/officeDocument/2006/relationships/image" Target="../media/image14.jp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3.png"/><Relationship Id="rId7" Type="http://schemas.openxmlformats.org/officeDocument/2006/relationships/image" Target="../media/image27.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10" Type="http://schemas.openxmlformats.org/officeDocument/2006/relationships/image" Target="../media/image29.png"/><Relationship Id="rId4" Type="http://schemas.openxmlformats.org/officeDocument/2006/relationships/image" Target="../media/image24.jpg"/><Relationship Id="rId9"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8" Type="http://schemas.openxmlformats.org/officeDocument/2006/relationships/image" Target="../media/image37.jpg"/><Relationship Id="rId3" Type="http://schemas.openxmlformats.org/officeDocument/2006/relationships/image" Target="../media/image23.png"/><Relationship Id="rId7" Type="http://schemas.openxmlformats.org/officeDocument/2006/relationships/image" Target="../media/image36.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10" Type="http://schemas.openxmlformats.org/officeDocument/2006/relationships/image" Target="../media/image3.png"/><Relationship Id="rId4" Type="http://schemas.openxmlformats.org/officeDocument/2006/relationships/image" Target="../media/image33.jpeg"/><Relationship Id="rId9" Type="http://schemas.openxmlformats.org/officeDocument/2006/relationships/image" Target="../media/image38.png"/></Relationships>
</file>

<file path=ppt/slides/_rels/slide21.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2.png"/><Relationship Id="rId7" Type="http://schemas.openxmlformats.org/officeDocument/2006/relationships/image" Target="../media/image42.png"/><Relationship Id="rId12"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41.jpeg"/><Relationship Id="rId11" Type="http://schemas.openxmlformats.org/officeDocument/2006/relationships/image" Target="../media/image46.jpeg"/><Relationship Id="rId5" Type="http://schemas.openxmlformats.org/officeDocument/2006/relationships/image" Target="../media/image40.jpeg"/><Relationship Id="rId10" Type="http://schemas.openxmlformats.org/officeDocument/2006/relationships/image" Target="../media/image45.jpeg"/><Relationship Id="rId4" Type="http://schemas.openxmlformats.org/officeDocument/2006/relationships/image" Target="../media/image39.jpeg"/><Relationship Id="rId9" Type="http://schemas.openxmlformats.org/officeDocument/2006/relationships/image" Target="../media/image44.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8.emf"/></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9.emf"/></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50.emf"/></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51.emf"/></Relationships>
</file>

<file path=ppt/slides/_rels/slide3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pPr>
              <a:defRPr/>
            </a:pPr>
            <a:fld id="{26C0C3A3-B454-4941-A6C5-4D3225836897}" type="slidenum">
              <a:rPr lang="pt-BR" smtClean="0"/>
              <a:pPr>
                <a:defRPr/>
              </a:pPr>
              <a:t>1</a:t>
            </a:fld>
            <a:endParaRPr lang="pt-BR"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7671" r="1232" b="218"/>
          <a:stretch/>
        </p:blipFill>
        <p:spPr>
          <a:xfrm>
            <a:off x="1478" y="0"/>
            <a:ext cx="10690445" cy="7561263"/>
          </a:xfrm>
          <a:prstGeom prst="rect">
            <a:avLst/>
          </a:prstGeom>
        </p:spPr>
      </p:pic>
      <p:sp>
        <p:nvSpPr>
          <p:cNvPr id="4" name="Rectangle 2"/>
          <p:cNvSpPr>
            <a:spLocks noChangeArrowheads="1"/>
          </p:cNvSpPr>
          <p:nvPr/>
        </p:nvSpPr>
        <p:spPr bwMode="auto">
          <a:xfrm>
            <a:off x="1314252" y="900311"/>
            <a:ext cx="6552728" cy="4032448"/>
          </a:xfrm>
          <a:prstGeom prst="rect">
            <a:avLst/>
          </a:prstGeom>
          <a:noFill/>
          <a:ln w="76200">
            <a:noFill/>
            <a:miter lim="800000"/>
            <a:headEnd/>
            <a:tailEnd/>
          </a:ln>
        </p:spPr>
        <p:txBody>
          <a:bodyPr lIns="104287" tIns="52144" rIns="104287" bIns="52144" anchor="ctr"/>
          <a:lstStyle/>
          <a:p>
            <a:pPr>
              <a:defRPr/>
            </a:pPr>
            <a:r>
              <a:rPr lang="pt-BR" sz="3000" b="1" dirty="0">
                <a:ln w="28575">
                  <a:noFill/>
                </a:ln>
                <a:solidFill>
                  <a:srgbClr val="FFFFFF"/>
                </a:solidFill>
              </a:rPr>
              <a:t>Regime brasileiro de </a:t>
            </a:r>
          </a:p>
          <a:p>
            <a:pPr>
              <a:defRPr/>
            </a:pPr>
            <a:r>
              <a:rPr lang="pt-BR" sz="3000" b="1" dirty="0">
                <a:ln w="28575">
                  <a:noFill/>
                </a:ln>
                <a:solidFill>
                  <a:srgbClr val="FFFFFF"/>
                </a:solidFill>
              </a:rPr>
              <a:t>Zonas de Processamento de Exportação (ZPE) </a:t>
            </a:r>
          </a:p>
          <a:p>
            <a:pPr>
              <a:defRPr/>
            </a:pPr>
            <a:r>
              <a:rPr lang="pt-BR" sz="3000" b="1" dirty="0">
                <a:ln w="28575">
                  <a:noFill/>
                </a:ln>
                <a:solidFill>
                  <a:srgbClr val="FFFFFF"/>
                </a:solidFill>
              </a:rPr>
              <a:t>e suas oportunidades de investimentos</a:t>
            </a:r>
            <a:br>
              <a:rPr lang="pt-BR" sz="3000" b="1" dirty="0">
                <a:ln w="28575">
                  <a:noFill/>
                </a:ln>
                <a:solidFill>
                  <a:srgbClr val="FFFFFF"/>
                </a:solidFill>
              </a:rPr>
            </a:br>
            <a:endParaRPr lang="pt-BR" sz="3000" b="1" dirty="0">
              <a:ln w="28575">
                <a:noFill/>
              </a:ln>
              <a:solidFill>
                <a:srgbClr val="FFFFFF"/>
              </a:solidFill>
            </a:endParaRPr>
          </a:p>
        </p:txBody>
      </p:sp>
      <p:cxnSp>
        <p:nvCxnSpPr>
          <p:cNvPr id="5" name="Straight Connector 10"/>
          <p:cNvCxnSpPr/>
          <p:nvPr/>
        </p:nvCxnSpPr>
        <p:spPr>
          <a:xfrm>
            <a:off x="1170236" y="1116335"/>
            <a:ext cx="0" cy="3600400"/>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3"/>
          <p:cNvSpPr/>
          <p:nvPr/>
        </p:nvSpPr>
        <p:spPr>
          <a:xfrm>
            <a:off x="1584177" y="6516935"/>
            <a:ext cx="4266579" cy="734031"/>
          </a:xfrm>
          <a:prstGeom prst="rect">
            <a:avLst/>
          </a:prstGeom>
        </p:spPr>
        <p:txBody>
          <a:bodyPr wrap="square" lIns="91424" tIns="45712" rIns="91424" bIns="45712">
            <a:spAutoFit/>
          </a:bodyPr>
          <a:lstStyle/>
          <a:p>
            <a:pPr>
              <a:spcAft>
                <a:spcPts val="684"/>
              </a:spcAft>
              <a:defRPr/>
            </a:pPr>
            <a:r>
              <a:rPr lang="pt-BR" sz="1200" b="1" dirty="0">
                <a:solidFill>
                  <a:schemeClr val="accent4">
                    <a:lumMod val="10000"/>
                  </a:schemeClr>
                </a:solidFill>
                <a:cs typeface="Times New Roman" pitchFamily="18" charset="0"/>
              </a:rPr>
              <a:t>CONSELHO NACIONAL DAS ZONAS DE PROCESSAMENTO DE EXPORTAÇÃO - CZPE</a:t>
            </a:r>
          </a:p>
          <a:p>
            <a:pPr>
              <a:spcAft>
                <a:spcPts val="684"/>
              </a:spcAft>
              <a:defRPr/>
            </a:pPr>
            <a:r>
              <a:rPr lang="pt-BR" sz="1200" b="1" dirty="0">
                <a:solidFill>
                  <a:schemeClr val="accent4">
                    <a:lumMod val="10000"/>
                  </a:schemeClr>
                </a:solidFill>
                <a:cs typeface="Times New Roman" pitchFamily="18" charset="0"/>
              </a:rPr>
              <a:t>Secretaria Executiva - SE</a:t>
            </a:r>
          </a:p>
        </p:txBody>
      </p:sp>
    </p:spTree>
    <p:extLst>
      <p:ext uri="{BB962C8B-B14F-4D97-AF65-F5344CB8AC3E}">
        <p14:creationId xmlns:p14="http://schemas.microsoft.com/office/powerpoint/2010/main" val="1627099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chemeClr val="accent4">
                    <a:lumMod val="25000"/>
                  </a:schemeClr>
                </a:solidFill>
                <a:latin typeface="+mn-lt"/>
                <a:cs typeface="Times New Roman" panose="02020603050405020304" pitchFamily="18" charset="0"/>
              </a:rPr>
              <a:t>Regime </a:t>
            </a:r>
            <a:r>
              <a:rPr lang="en-US" sz="1500" dirty="0" err="1">
                <a:solidFill>
                  <a:schemeClr val="accent4">
                    <a:lumMod val="25000"/>
                  </a:schemeClr>
                </a:solidFill>
                <a:latin typeface="+mn-lt"/>
                <a:cs typeface="Times New Roman" panose="02020603050405020304" pitchFamily="18" charset="0"/>
              </a:rPr>
              <a:t>Brasileiro</a:t>
            </a:r>
            <a:r>
              <a:rPr lang="en-US" sz="1500" dirty="0">
                <a:solidFill>
                  <a:schemeClr val="accent4">
                    <a:lumMod val="25000"/>
                  </a:schemeClr>
                </a:solidFill>
                <a:latin typeface="+mn-lt"/>
                <a:cs typeface="Times New Roman" panose="02020603050405020304" pitchFamily="18" charset="0"/>
              </a:rPr>
              <a:t> de ZPE – </a:t>
            </a:r>
            <a:r>
              <a:rPr lang="en-US" sz="1500" dirty="0" err="1">
                <a:solidFill>
                  <a:schemeClr val="accent4">
                    <a:lumMod val="25000"/>
                  </a:schemeClr>
                </a:solidFill>
                <a:latin typeface="+mn-lt"/>
                <a:cs typeface="Times New Roman" panose="02020603050405020304" pitchFamily="18" charset="0"/>
              </a:rPr>
              <a:t>Incentivos</a:t>
            </a:r>
            <a:endParaRPr lang="en-US" sz="1500" dirty="0">
              <a:solidFill>
                <a:schemeClr val="accent4">
                  <a:lumMod val="25000"/>
                </a:schemeClr>
              </a:solidFill>
              <a:latin typeface="+mn-lt"/>
              <a:cs typeface="Times New Roman" panose="02020603050405020304" pitchFamily="18" charset="0"/>
            </a:endParaRPr>
          </a:p>
        </p:txBody>
      </p:sp>
      <p:cxnSp>
        <p:nvCxnSpPr>
          <p:cNvPr id="20" name="Straight Connector 19"/>
          <p:cNvCxnSpPr/>
          <p:nvPr/>
        </p:nvCxnSpPr>
        <p:spPr>
          <a:xfrm>
            <a:off x="810196" y="1044327"/>
            <a:ext cx="0" cy="208823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7344816" cy="451406"/>
          </a:xfrm>
          <a:prstGeom prst="rect">
            <a:avLst/>
          </a:prstGeom>
        </p:spPr>
        <p:txBody>
          <a:bodyPr wrap="square">
            <a:spAutoFit/>
          </a:bodyPr>
          <a:lstStyle/>
          <a:p>
            <a:pPr>
              <a:lnSpc>
                <a:spcPct val="120000"/>
              </a:lnSpc>
            </a:pPr>
            <a:r>
              <a:rPr lang="pt-BR" sz="2000" b="1" dirty="0">
                <a:solidFill>
                  <a:srgbClr val="196666"/>
                </a:solidFill>
              </a:rPr>
              <a:t>Incentivos Administrativos</a:t>
            </a:r>
          </a:p>
        </p:txBody>
      </p:sp>
      <p:sp>
        <p:nvSpPr>
          <p:cNvPr id="13" name="Retângulo de cantos arredondados 21"/>
          <p:cNvSpPr/>
          <p:nvPr/>
        </p:nvSpPr>
        <p:spPr>
          <a:xfrm>
            <a:off x="1026220" y="1836415"/>
            <a:ext cx="8568952" cy="1368152"/>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nchorCtr="0"/>
          <a:lstStyle/>
          <a:p>
            <a:pPr>
              <a:lnSpc>
                <a:spcPct val="130000"/>
              </a:lnSpc>
            </a:pPr>
            <a:r>
              <a:rPr lang="en-US" sz="1500" dirty="0" err="1">
                <a:solidFill>
                  <a:schemeClr val="accent4">
                    <a:lumMod val="10000"/>
                  </a:schemeClr>
                </a:solidFill>
              </a:rPr>
              <a:t>Operações</a:t>
            </a:r>
            <a:r>
              <a:rPr lang="en-US" sz="1500" dirty="0">
                <a:solidFill>
                  <a:schemeClr val="accent4">
                    <a:lumMod val="10000"/>
                  </a:schemeClr>
                </a:solidFill>
              </a:rPr>
              <a:t> de </a:t>
            </a:r>
            <a:r>
              <a:rPr lang="en-US" sz="1500" dirty="0" err="1">
                <a:solidFill>
                  <a:schemeClr val="accent4">
                    <a:lumMod val="10000"/>
                  </a:schemeClr>
                </a:solidFill>
              </a:rPr>
              <a:t>importação</a:t>
            </a:r>
            <a:r>
              <a:rPr lang="en-US" sz="1500" dirty="0">
                <a:solidFill>
                  <a:schemeClr val="accent4">
                    <a:lumMod val="10000"/>
                  </a:schemeClr>
                </a:solidFill>
              </a:rPr>
              <a:t> (</a:t>
            </a:r>
            <a:r>
              <a:rPr lang="en-US" sz="1500" dirty="0" err="1">
                <a:solidFill>
                  <a:schemeClr val="accent4">
                    <a:lumMod val="10000"/>
                  </a:schemeClr>
                </a:solidFill>
              </a:rPr>
              <a:t>matéria</a:t>
            </a:r>
            <a:r>
              <a:rPr lang="en-US" sz="1500" dirty="0">
                <a:solidFill>
                  <a:schemeClr val="accent4">
                    <a:lumMod val="10000"/>
                  </a:schemeClr>
                </a:solidFill>
              </a:rPr>
              <a:t> prima e bens de capital)/</a:t>
            </a:r>
            <a:r>
              <a:rPr lang="en-US" sz="1500" dirty="0" err="1">
                <a:solidFill>
                  <a:schemeClr val="accent4">
                    <a:lumMod val="10000"/>
                  </a:schemeClr>
                </a:solidFill>
              </a:rPr>
              <a:t>exportação</a:t>
            </a:r>
            <a:r>
              <a:rPr lang="en-US" sz="1500" b="1" dirty="0">
                <a:solidFill>
                  <a:schemeClr val="accent4">
                    <a:lumMod val="10000"/>
                  </a:schemeClr>
                </a:solidFill>
              </a:rPr>
              <a:t>: </a:t>
            </a:r>
            <a:r>
              <a:rPr lang="en-US" sz="1500" b="1" dirty="0" err="1">
                <a:solidFill>
                  <a:schemeClr val="accent4">
                    <a:lumMod val="10000"/>
                  </a:schemeClr>
                </a:solidFill>
              </a:rPr>
              <a:t>dispensadas</a:t>
            </a:r>
            <a:r>
              <a:rPr lang="en-US" sz="1500" b="1" dirty="0">
                <a:solidFill>
                  <a:schemeClr val="accent4">
                    <a:lumMod val="10000"/>
                  </a:schemeClr>
                </a:solidFill>
              </a:rPr>
              <a:t> de </a:t>
            </a:r>
            <a:r>
              <a:rPr lang="en-US" sz="1500" b="1" dirty="0" err="1">
                <a:solidFill>
                  <a:schemeClr val="accent4">
                    <a:lumMod val="10000"/>
                  </a:schemeClr>
                </a:solidFill>
              </a:rPr>
              <a:t>licenciamento</a:t>
            </a:r>
            <a:r>
              <a:rPr lang="en-US" sz="1500" b="1" dirty="0">
                <a:solidFill>
                  <a:schemeClr val="accent4">
                    <a:lumMod val="10000"/>
                  </a:schemeClr>
                </a:solidFill>
              </a:rPr>
              <a:t> e </a:t>
            </a:r>
            <a:r>
              <a:rPr lang="en-US" sz="1500" b="1" dirty="0" err="1">
                <a:solidFill>
                  <a:schemeClr val="accent4">
                    <a:lumMod val="10000"/>
                  </a:schemeClr>
                </a:solidFill>
              </a:rPr>
              <a:t>autorização</a:t>
            </a:r>
            <a:br>
              <a:rPr lang="en-US" sz="1500" b="1" dirty="0">
                <a:solidFill>
                  <a:schemeClr val="accent4">
                    <a:lumMod val="10000"/>
                  </a:schemeClr>
                </a:solidFill>
              </a:rPr>
            </a:br>
            <a:endParaRPr lang="en-US" sz="1500" b="1" dirty="0">
              <a:solidFill>
                <a:schemeClr val="accent4">
                  <a:lumMod val="10000"/>
                </a:schemeClr>
              </a:solidFill>
            </a:endParaRPr>
          </a:p>
          <a:p>
            <a:pPr>
              <a:lnSpc>
                <a:spcPct val="130000"/>
              </a:lnSpc>
            </a:pPr>
            <a:r>
              <a:rPr lang="en-US" sz="1500" b="1" dirty="0" err="1">
                <a:solidFill>
                  <a:srgbClr val="FF0000"/>
                </a:solidFill>
              </a:rPr>
              <a:t>Exceções</a:t>
            </a:r>
            <a:r>
              <a:rPr lang="en-US" sz="1500" b="1" dirty="0">
                <a:solidFill>
                  <a:srgbClr val="FF0000"/>
                </a:solidFill>
              </a:rPr>
              <a:t>:</a:t>
            </a:r>
            <a:r>
              <a:rPr lang="en-US" sz="1500" b="1" dirty="0">
                <a:solidFill>
                  <a:srgbClr val="E37B52"/>
                </a:solidFill>
              </a:rPr>
              <a:t> </a:t>
            </a:r>
            <a:r>
              <a:rPr lang="en-US" sz="1500" dirty="0" err="1">
                <a:solidFill>
                  <a:schemeClr val="accent4">
                    <a:lumMod val="10000"/>
                  </a:schemeClr>
                </a:solidFill>
              </a:rPr>
              <a:t>ordem</a:t>
            </a:r>
            <a:r>
              <a:rPr lang="en-US" sz="1500" dirty="0">
                <a:solidFill>
                  <a:schemeClr val="accent4">
                    <a:lumMod val="10000"/>
                  </a:schemeClr>
                </a:solidFill>
              </a:rPr>
              <a:t> </a:t>
            </a:r>
            <a:r>
              <a:rPr lang="en-US" sz="1500" dirty="0" err="1">
                <a:solidFill>
                  <a:schemeClr val="accent4">
                    <a:lumMod val="10000"/>
                  </a:schemeClr>
                </a:solidFill>
              </a:rPr>
              <a:t>sanitária</a:t>
            </a:r>
            <a:r>
              <a:rPr lang="en-US" sz="1500" dirty="0">
                <a:solidFill>
                  <a:schemeClr val="accent4">
                    <a:lumMod val="10000"/>
                  </a:schemeClr>
                </a:solidFill>
              </a:rPr>
              <a:t>, </a:t>
            </a:r>
            <a:r>
              <a:rPr lang="en-US" sz="1500" dirty="0" err="1">
                <a:solidFill>
                  <a:schemeClr val="accent4">
                    <a:lumMod val="10000"/>
                  </a:schemeClr>
                </a:solidFill>
              </a:rPr>
              <a:t>segurança</a:t>
            </a:r>
            <a:r>
              <a:rPr lang="en-US" sz="1500" dirty="0">
                <a:solidFill>
                  <a:schemeClr val="accent4">
                    <a:lumMod val="10000"/>
                  </a:schemeClr>
                </a:solidFill>
              </a:rPr>
              <a:t> </a:t>
            </a:r>
            <a:r>
              <a:rPr lang="en-US" sz="1500" dirty="0" err="1">
                <a:solidFill>
                  <a:schemeClr val="accent4">
                    <a:lumMod val="10000"/>
                  </a:schemeClr>
                </a:solidFill>
              </a:rPr>
              <a:t>nacional</a:t>
            </a:r>
            <a:r>
              <a:rPr lang="en-US" sz="1500" dirty="0">
                <a:solidFill>
                  <a:schemeClr val="accent4">
                    <a:lumMod val="10000"/>
                  </a:schemeClr>
                </a:solidFill>
              </a:rPr>
              <a:t> e </a:t>
            </a:r>
            <a:r>
              <a:rPr lang="en-US" sz="1500" dirty="0" err="1">
                <a:solidFill>
                  <a:schemeClr val="accent4">
                    <a:lumMod val="10000"/>
                  </a:schemeClr>
                </a:solidFill>
              </a:rPr>
              <a:t>proteção</a:t>
            </a:r>
            <a:r>
              <a:rPr lang="en-US" sz="1500" dirty="0">
                <a:solidFill>
                  <a:schemeClr val="accent4">
                    <a:lumMod val="10000"/>
                  </a:schemeClr>
                </a:solidFill>
              </a:rPr>
              <a:t> </a:t>
            </a:r>
            <a:r>
              <a:rPr lang="en-US" sz="1500" dirty="0" err="1">
                <a:solidFill>
                  <a:schemeClr val="accent4">
                    <a:lumMod val="10000"/>
                  </a:schemeClr>
                </a:solidFill>
              </a:rPr>
              <a:t>ao</a:t>
            </a:r>
            <a:r>
              <a:rPr lang="en-US" sz="1500" dirty="0">
                <a:solidFill>
                  <a:schemeClr val="accent4">
                    <a:lumMod val="10000"/>
                  </a:schemeClr>
                </a:solidFill>
              </a:rPr>
              <a:t> </a:t>
            </a:r>
            <a:r>
              <a:rPr lang="en-US" sz="1500" dirty="0" err="1">
                <a:solidFill>
                  <a:schemeClr val="accent4">
                    <a:lumMod val="10000"/>
                  </a:schemeClr>
                </a:solidFill>
              </a:rPr>
              <a:t>meio</a:t>
            </a:r>
            <a:r>
              <a:rPr lang="en-US" sz="1500" dirty="0">
                <a:solidFill>
                  <a:schemeClr val="accent4">
                    <a:lumMod val="10000"/>
                  </a:schemeClr>
                </a:solidFill>
              </a:rPr>
              <a:t> </a:t>
            </a:r>
            <a:r>
              <a:rPr lang="en-US" sz="1500" dirty="0" err="1">
                <a:solidFill>
                  <a:schemeClr val="accent4">
                    <a:lumMod val="10000"/>
                  </a:schemeClr>
                </a:solidFill>
              </a:rPr>
              <a:t>ambiente</a:t>
            </a:r>
            <a:endParaRPr lang="en-US" sz="1500" dirty="0">
              <a:solidFill>
                <a:schemeClr val="accent4">
                  <a:lumMod val="10000"/>
                </a:schemeClr>
              </a:solidFill>
            </a:endParaRPr>
          </a:p>
        </p:txBody>
      </p:sp>
      <p:cxnSp>
        <p:nvCxnSpPr>
          <p:cNvPr id="18" name="Straight Connector 17"/>
          <p:cNvCxnSpPr/>
          <p:nvPr/>
        </p:nvCxnSpPr>
        <p:spPr>
          <a:xfrm>
            <a:off x="810196" y="3276575"/>
            <a:ext cx="0" cy="2160240"/>
          </a:xfrm>
          <a:prstGeom prst="line">
            <a:avLst/>
          </a:prstGeom>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1026220" y="3276575"/>
            <a:ext cx="7344816" cy="451406"/>
          </a:xfrm>
          <a:prstGeom prst="rect">
            <a:avLst/>
          </a:prstGeom>
        </p:spPr>
        <p:txBody>
          <a:bodyPr wrap="square">
            <a:spAutoFit/>
          </a:bodyPr>
          <a:lstStyle/>
          <a:p>
            <a:pPr>
              <a:lnSpc>
                <a:spcPct val="120000"/>
              </a:lnSpc>
            </a:pPr>
            <a:r>
              <a:rPr lang="pt-BR" sz="2000" b="1" dirty="0">
                <a:solidFill>
                  <a:srgbClr val="196666"/>
                </a:solidFill>
              </a:rPr>
              <a:t>Outros Incentivos</a:t>
            </a:r>
          </a:p>
        </p:txBody>
      </p:sp>
      <p:sp>
        <p:nvSpPr>
          <p:cNvPr id="21" name="Retângulo de cantos arredondados 26"/>
          <p:cNvSpPr/>
          <p:nvPr/>
        </p:nvSpPr>
        <p:spPr>
          <a:xfrm>
            <a:off x="954212" y="3780631"/>
            <a:ext cx="2520280" cy="1724852"/>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nchorCtr="0"/>
          <a:lstStyle>
            <a:defPPr>
              <a:defRPr lang="pt-BR"/>
            </a:defPPr>
            <a:lvl1pPr algn="l" rtl="0" fontAlgn="base">
              <a:spcBef>
                <a:spcPct val="0"/>
              </a:spcBef>
              <a:spcAft>
                <a:spcPct val="0"/>
              </a:spcAft>
              <a:defRPr kern="1200">
                <a:solidFill>
                  <a:schemeClr val="lt1"/>
                </a:solidFill>
                <a:latin typeface="+mn-lt"/>
                <a:ea typeface="+mn-ea"/>
                <a:cs typeface="+mn-cs"/>
              </a:defRPr>
            </a:lvl1pPr>
            <a:lvl2pPr marL="497845" algn="l" rtl="0" fontAlgn="base">
              <a:spcBef>
                <a:spcPct val="0"/>
              </a:spcBef>
              <a:spcAft>
                <a:spcPct val="0"/>
              </a:spcAft>
              <a:defRPr kern="1200">
                <a:solidFill>
                  <a:schemeClr val="lt1"/>
                </a:solidFill>
                <a:latin typeface="+mn-lt"/>
                <a:ea typeface="+mn-ea"/>
                <a:cs typeface="+mn-cs"/>
              </a:defRPr>
            </a:lvl2pPr>
            <a:lvl3pPr marL="995690" algn="l" rtl="0" fontAlgn="base">
              <a:spcBef>
                <a:spcPct val="0"/>
              </a:spcBef>
              <a:spcAft>
                <a:spcPct val="0"/>
              </a:spcAft>
              <a:defRPr kern="1200">
                <a:solidFill>
                  <a:schemeClr val="lt1"/>
                </a:solidFill>
                <a:latin typeface="+mn-lt"/>
                <a:ea typeface="+mn-ea"/>
                <a:cs typeface="+mn-cs"/>
              </a:defRPr>
            </a:lvl3pPr>
            <a:lvl4pPr marL="1493535" algn="l" rtl="0" fontAlgn="base">
              <a:spcBef>
                <a:spcPct val="0"/>
              </a:spcBef>
              <a:spcAft>
                <a:spcPct val="0"/>
              </a:spcAft>
              <a:defRPr kern="1200">
                <a:solidFill>
                  <a:schemeClr val="lt1"/>
                </a:solidFill>
                <a:latin typeface="+mn-lt"/>
                <a:ea typeface="+mn-ea"/>
                <a:cs typeface="+mn-cs"/>
              </a:defRPr>
            </a:lvl4pPr>
            <a:lvl5pPr marL="1991380" algn="l" rtl="0" fontAlgn="base">
              <a:spcBef>
                <a:spcPct val="0"/>
              </a:spcBef>
              <a:spcAft>
                <a:spcPct val="0"/>
              </a:spcAft>
              <a:defRPr kern="1200">
                <a:solidFill>
                  <a:schemeClr val="lt1"/>
                </a:solidFill>
                <a:latin typeface="+mn-lt"/>
                <a:ea typeface="+mn-ea"/>
                <a:cs typeface="+mn-cs"/>
              </a:defRPr>
            </a:lvl5pPr>
            <a:lvl6pPr marL="2489225" algn="l" defTabSz="995690" rtl="0" eaLnBrk="1" latinLnBrk="0" hangingPunct="1">
              <a:defRPr kern="1200">
                <a:solidFill>
                  <a:schemeClr val="lt1"/>
                </a:solidFill>
                <a:latin typeface="+mn-lt"/>
                <a:ea typeface="+mn-ea"/>
                <a:cs typeface="+mn-cs"/>
              </a:defRPr>
            </a:lvl6pPr>
            <a:lvl7pPr marL="2987070" algn="l" defTabSz="995690" rtl="0" eaLnBrk="1" latinLnBrk="0" hangingPunct="1">
              <a:defRPr kern="1200">
                <a:solidFill>
                  <a:schemeClr val="lt1"/>
                </a:solidFill>
                <a:latin typeface="+mn-lt"/>
                <a:ea typeface="+mn-ea"/>
                <a:cs typeface="+mn-cs"/>
              </a:defRPr>
            </a:lvl7pPr>
            <a:lvl8pPr marL="3484916" algn="l" defTabSz="995690" rtl="0" eaLnBrk="1" latinLnBrk="0" hangingPunct="1">
              <a:defRPr kern="1200">
                <a:solidFill>
                  <a:schemeClr val="lt1"/>
                </a:solidFill>
                <a:latin typeface="+mn-lt"/>
                <a:ea typeface="+mn-ea"/>
                <a:cs typeface="+mn-cs"/>
              </a:defRPr>
            </a:lvl8pPr>
            <a:lvl9pPr marL="3982761" algn="l" defTabSz="995690" rtl="0" eaLnBrk="1" latinLnBrk="0" hangingPunct="1">
              <a:defRPr kern="1200">
                <a:solidFill>
                  <a:schemeClr val="lt1"/>
                </a:solidFill>
                <a:latin typeface="+mn-lt"/>
                <a:ea typeface="+mn-ea"/>
                <a:cs typeface="+mn-cs"/>
              </a:defRPr>
            </a:lvl9pPr>
          </a:lstStyle>
          <a:p>
            <a:pPr algn="ctr">
              <a:lnSpc>
                <a:spcPct val="130000"/>
              </a:lnSpc>
            </a:pPr>
            <a:r>
              <a:rPr lang="pt-BR" sz="1400" b="1" dirty="0">
                <a:solidFill>
                  <a:srgbClr val="363636"/>
                </a:solidFill>
              </a:rPr>
              <a:t>Regionais</a:t>
            </a:r>
          </a:p>
          <a:p>
            <a:pPr algn="ctr">
              <a:lnSpc>
                <a:spcPct val="130000"/>
              </a:lnSpc>
            </a:pPr>
            <a:r>
              <a:rPr lang="pt-BR" sz="1400" b="1" dirty="0">
                <a:solidFill>
                  <a:srgbClr val="363636"/>
                </a:solidFill>
              </a:rPr>
              <a:t>(Norte e Nordeste)</a:t>
            </a:r>
            <a:endParaRPr lang="pt-BR" sz="1400" dirty="0">
              <a:solidFill>
                <a:srgbClr val="363636"/>
              </a:solidFill>
            </a:endParaRPr>
          </a:p>
          <a:p>
            <a:pPr algn="ctr">
              <a:lnSpc>
                <a:spcPct val="130000"/>
              </a:lnSpc>
            </a:pPr>
            <a:r>
              <a:rPr lang="pt-BR" sz="1400" dirty="0">
                <a:solidFill>
                  <a:srgbClr val="363636"/>
                </a:solidFill>
              </a:rPr>
              <a:t>Depreciação Acelerada e IR (Limite = redução de 75%)</a:t>
            </a:r>
          </a:p>
        </p:txBody>
      </p:sp>
      <p:sp>
        <p:nvSpPr>
          <p:cNvPr id="22" name="Retângulo de cantos arredondados 28"/>
          <p:cNvSpPr/>
          <p:nvPr/>
        </p:nvSpPr>
        <p:spPr>
          <a:xfrm>
            <a:off x="5634732" y="3780631"/>
            <a:ext cx="2304256" cy="171783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nchorCtr="0"/>
          <a:lstStyle>
            <a:defPPr>
              <a:defRPr lang="pt-BR"/>
            </a:defPPr>
            <a:lvl1pPr algn="l" rtl="0" fontAlgn="base">
              <a:spcBef>
                <a:spcPct val="0"/>
              </a:spcBef>
              <a:spcAft>
                <a:spcPct val="0"/>
              </a:spcAft>
              <a:defRPr kern="1200">
                <a:solidFill>
                  <a:schemeClr val="lt1"/>
                </a:solidFill>
                <a:latin typeface="+mn-lt"/>
                <a:ea typeface="+mn-ea"/>
                <a:cs typeface="+mn-cs"/>
              </a:defRPr>
            </a:lvl1pPr>
            <a:lvl2pPr marL="497845" algn="l" rtl="0" fontAlgn="base">
              <a:spcBef>
                <a:spcPct val="0"/>
              </a:spcBef>
              <a:spcAft>
                <a:spcPct val="0"/>
              </a:spcAft>
              <a:defRPr kern="1200">
                <a:solidFill>
                  <a:schemeClr val="lt1"/>
                </a:solidFill>
                <a:latin typeface="+mn-lt"/>
                <a:ea typeface="+mn-ea"/>
                <a:cs typeface="+mn-cs"/>
              </a:defRPr>
            </a:lvl2pPr>
            <a:lvl3pPr marL="995690" algn="l" rtl="0" fontAlgn="base">
              <a:spcBef>
                <a:spcPct val="0"/>
              </a:spcBef>
              <a:spcAft>
                <a:spcPct val="0"/>
              </a:spcAft>
              <a:defRPr kern="1200">
                <a:solidFill>
                  <a:schemeClr val="lt1"/>
                </a:solidFill>
                <a:latin typeface="+mn-lt"/>
                <a:ea typeface="+mn-ea"/>
                <a:cs typeface="+mn-cs"/>
              </a:defRPr>
            </a:lvl3pPr>
            <a:lvl4pPr marL="1493535" algn="l" rtl="0" fontAlgn="base">
              <a:spcBef>
                <a:spcPct val="0"/>
              </a:spcBef>
              <a:spcAft>
                <a:spcPct val="0"/>
              </a:spcAft>
              <a:defRPr kern="1200">
                <a:solidFill>
                  <a:schemeClr val="lt1"/>
                </a:solidFill>
                <a:latin typeface="+mn-lt"/>
                <a:ea typeface="+mn-ea"/>
                <a:cs typeface="+mn-cs"/>
              </a:defRPr>
            </a:lvl4pPr>
            <a:lvl5pPr marL="1991380" algn="l" rtl="0" fontAlgn="base">
              <a:spcBef>
                <a:spcPct val="0"/>
              </a:spcBef>
              <a:spcAft>
                <a:spcPct val="0"/>
              </a:spcAft>
              <a:defRPr kern="1200">
                <a:solidFill>
                  <a:schemeClr val="lt1"/>
                </a:solidFill>
                <a:latin typeface="+mn-lt"/>
                <a:ea typeface="+mn-ea"/>
                <a:cs typeface="+mn-cs"/>
              </a:defRPr>
            </a:lvl5pPr>
            <a:lvl6pPr marL="2489225" algn="l" defTabSz="995690" rtl="0" eaLnBrk="1" latinLnBrk="0" hangingPunct="1">
              <a:defRPr kern="1200">
                <a:solidFill>
                  <a:schemeClr val="lt1"/>
                </a:solidFill>
                <a:latin typeface="+mn-lt"/>
                <a:ea typeface="+mn-ea"/>
                <a:cs typeface="+mn-cs"/>
              </a:defRPr>
            </a:lvl6pPr>
            <a:lvl7pPr marL="2987070" algn="l" defTabSz="995690" rtl="0" eaLnBrk="1" latinLnBrk="0" hangingPunct="1">
              <a:defRPr kern="1200">
                <a:solidFill>
                  <a:schemeClr val="lt1"/>
                </a:solidFill>
                <a:latin typeface="+mn-lt"/>
                <a:ea typeface="+mn-ea"/>
                <a:cs typeface="+mn-cs"/>
              </a:defRPr>
            </a:lvl7pPr>
            <a:lvl8pPr marL="3484916" algn="l" defTabSz="995690" rtl="0" eaLnBrk="1" latinLnBrk="0" hangingPunct="1">
              <a:defRPr kern="1200">
                <a:solidFill>
                  <a:schemeClr val="lt1"/>
                </a:solidFill>
                <a:latin typeface="+mn-lt"/>
                <a:ea typeface="+mn-ea"/>
                <a:cs typeface="+mn-cs"/>
              </a:defRPr>
            </a:lvl8pPr>
            <a:lvl9pPr marL="3982761" algn="l" defTabSz="995690" rtl="0" eaLnBrk="1" latinLnBrk="0" hangingPunct="1">
              <a:defRPr kern="1200">
                <a:solidFill>
                  <a:schemeClr val="lt1"/>
                </a:solidFill>
                <a:latin typeface="+mn-lt"/>
                <a:ea typeface="+mn-ea"/>
                <a:cs typeface="+mn-cs"/>
              </a:defRPr>
            </a:lvl9pPr>
          </a:lstStyle>
          <a:p>
            <a:pPr algn="ctr">
              <a:lnSpc>
                <a:spcPct val="130000"/>
              </a:lnSpc>
            </a:pPr>
            <a:r>
              <a:rPr lang="pt-BR" sz="1400" b="1" dirty="0">
                <a:solidFill>
                  <a:srgbClr val="363636"/>
                </a:solidFill>
              </a:rPr>
              <a:t>Importação de Bens Usados</a:t>
            </a:r>
            <a:endParaRPr lang="pt-BR" sz="1400" dirty="0">
              <a:solidFill>
                <a:srgbClr val="363636"/>
              </a:solidFill>
            </a:endParaRPr>
          </a:p>
          <a:p>
            <a:pPr algn="ctr">
              <a:lnSpc>
                <a:spcPct val="130000"/>
              </a:lnSpc>
            </a:pPr>
            <a:r>
              <a:rPr lang="pt-BR" sz="1400" dirty="0">
                <a:solidFill>
                  <a:srgbClr val="363636"/>
                </a:solidFill>
              </a:rPr>
              <a:t>(conjunto industrial</a:t>
            </a:r>
            <a:br>
              <a:rPr lang="pt-BR" sz="1400" dirty="0">
                <a:solidFill>
                  <a:srgbClr val="363636"/>
                </a:solidFill>
              </a:rPr>
            </a:br>
            <a:r>
              <a:rPr lang="pt-BR" sz="1400" dirty="0">
                <a:solidFill>
                  <a:srgbClr val="363636"/>
                </a:solidFill>
              </a:rPr>
              <a:t>e integralização de capital social)</a:t>
            </a:r>
          </a:p>
        </p:txBody>
      </p:sp>
      <p:sp>
        <p:nvSpPr>
          <p:cNvPr id="23" name="Retângulo de cantos arredondados 29"/>
          <p:cNvSpPr/>
          <p:nvPr/>
        </p:nvSpPr>
        <p:spPr>
          <a:xfrm>
            <a:off x="3487486" y="3780631"/>
            <a:ext cx="1859214" cy="171783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nchorCtr="0"/>
          <a:lstStyle>
            <a:defPPr>
              <a:defRPr lang="pt-BR"/>
            </a:defPPr>
            <a:lvl1pPr algn="l" rtl="0" fontAlgn="base">
              <a:spcBef>
                <a:spcPct val="0"/>
              </a:spcBef>
              <a:spcAft>
                <a:spcPct val="0"/>
              </a:spcAft>
              <a:defRPr kern="1200">
                <a:solidFill>
                  <a:schemeClr val="lt1"/>
                </a:solidFill>
                <a:latin typeface="+mn-lt"/>
                <a:ea typeface="+mn-ea"/>
                <a:cs typeface="+mn-cs"/>
              </a:defRPr>
            </a:lvl1pPr>
            <a:lvl2pPr marL="497845" algn="l" rtl="0" fontAlgn="base">
              <a:spcBef>
                <a:spcPct val="0"/>
              </a:spcBef>
              <a:spcAft>
                <a:spcPct val="0"/>
              </a:spcAft>
              <a:defRPr kern="1200">
                <a:solidFill>
                  <a:schemeClr val="lt1"/>
                </a:solidFill>
                <a:latin typeface="+mn-lt"/>
                <a:ea typeface="+mn-ea"/>
                <a:cs typeface="+mn-cs"/>
              </a:defRPr>
            </a:lvl2pPr>
            <a:lvl3pPr marL="995690" algn="l" rtl="0" fontAlgn="base">
              <a:spcBef>
                <a:spcPct val="0"/>
              </a:spcBef>
              <a:spcAft>
                <a:spcPct val="0"/>
              </a:spcAft>
              <a:defRPr kern="1200">
                <a:solidFill>
                  <a:schemeClr val="lt1"/>
                </a:solidFill>
                <a:latin typeface="+mn-lt"/>
                <a:ea typeface="+mn-ea"/>
                <a:cs typeface="+mn-cs"/>
              </a:defRPr>
            </a:lvl3pPr>
            <a:lvl4pPr marL="1493535" algn="l" rtl="0" fontAlgn="base">
              <a:spcBef>
                <a:spcPct val="0"/>
              </a:spcBef>
              <a:spcAft>
                <a:spcPct val="0"/>
              </a:spcAft>
              <a:defRPr kern="1200">
                <a:solidFill>
                  <a:schemeClr val="lt1"/>
                </a:solidFill>
                <a:latin typeface="+mn-lt"/>
                <a:ea typeface="+mn-ea"/>
                <a:cs typeface="+mn-cs"/>
              </a:defRPr>
            </a:lvl4pPr>
            <a:lvl5pPr marL="1991380" algn="l" rtl="0" fontAlgn="base">
              <a:spcBef>
                <a:spcPct val="0"/>
              </a:spcBef>
              <a:spcAft>
                <a:spcPct val="0"/>
              </a:spcAft>
              <a:defRPr kern="1200">
                <a:solidFill>
                  <a:schemeClr val="lt1"/>
                </a:solidFill>
                <a:latin typeface="+mn-lt"/>
                <a:ea typeface="+mn-ea"/>
                <a:cs typeface="+mn-cs"/>
              </a:defRPr>
            </a:lvl5pPr>
            <a:lvl6pPr marL="2489225" algn="l" defTabSz="995690" rtl="0" eaLnBrk="1" latinLnBrk="0" hangingPunct="1">
              <a:defRPr kern="1200">
                <a:solidFill>
                  <a:schemeClr val="lt1"/>
                </a:solidFill>
                <a:latin typeface="+mn-lt"/>
                <a:ea typeface="+mn-ea"/>
                <a:cs typeface="+mn-cs"/>
              </a:defRPr>
            </a:lvl6pPr>
            <a:lvl7pPr marL="2987070" algn="l" defTabSz="995690" rtl="0" eaLnBrk="1" latinLnBrk="0" hangingPunct="1">
              <a:defRPr kern="1200">
                <a:solidFill>
                  <a:schemeClr val="lt1"/>
                </a:solidFill>
                <a:latin typeface="+mn-lt"/>
                <a:ea typeface="+mn-ea"/>
                <a:cs typeface="+mn-cs"/>
              </a:defRPr>
            </a:lvl7pPr>
            <a:lvl8pPr marL="3484916" algn="l" defTabSz="995690" rtl="0" eaLnBrk="1" latinLnBrk="0" hangingPunct="1">
              <a:defRPr kern="1200">
                <a:solidFill>
                  <a:schemeClr val="lt1"/>
                </a:solidFill>
                <a:latin typeface="+mn-lt"/>
                <a:ea typeface="+mn-ea"/>
                <a:cs typeface="+mn-cs"/>
              </a:defRPr>
            </a:lvl8pPr>
            <a:lvl9pPr marL="3982761" algn="l" defTabSz="995690" rtl="0" eaLnBrk="1" latinLnBrk="0" hangingPunct="1">
              <a:defRPr kern="1200">
                <a:solidFill>
                  <a:schemeClr val="lt1"/>
                </a:solidFill>
                <a:latin typeface="+mn-lt"/>
                <a:ea typeface="+mn-ea"/>
                <a:cs typeface="+mn-cs"/>
              </a:defRPr>
            </a:lvl9pPr>
          </a:lstStyle>
          <a:p>
            <a:pPr algn="ctr">
              <a:lnSpc>
                <a:spcPct val="130000"/>
              </a:lnSpc>
            </a:pPr>
            <a:r>
              <a:rPr lang="pt-BR" sz="1400" b="1" dirty="0">
                <a:solidFill>
                  <a:srgbClr val="363636"/>
                </a:solidFill>
              </a:rPr>
              <a:t>ICMS</a:t>
            </a:r>
            <a:r>
              <a:rPr lang="pt-BR" sz="1400" dirty="0">
                <a:solidFill>
                  <a:srgbClr val="363636"/>
                </a:solidFill>
              </a:rPr>
              <a:t> </a:t>
            </a:r>
          </a:p>
          <a:p>
            <a:pPr algn="ctr">
              <a:lnSpc>
                <a:spcPct val="130000"/>
              </a:lnSpc>
            </a:pPr>
            <a:r>
              <a:rPr lang="pt-BR" sz="1400" dirty="0">
                <a:solidFill>
                  <a:srgbClr val="363636"/>
                </a:solidFill>
              </a:rPr>
              <a:t>Convênio CONFAZ-ICMS nº 99/1998</a:t>
            </a:r>
          </a:p>
        </p:txBody>
      </p:sp>
      <p:sp>
        <p:nvSpPr>
          <p:cNvPr id="24" name="Mais 31"/>
          <p:cNvSpPr/>
          <p:nvPr/>
        </p:nvSpPr>
        <p:spPr>
          <a:xfrm>
            <a:off x="3103972" y="5517602"/>
            <a:ext cx="292962" cy="343215"/>
          </a:xfrm>
          <a:prstGeom prst="mathPlus">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defPPr>
              <a:defRPr lang="pt-BR"/>
            </a:defPPr>
            <a:lvl1pPr algn="l" rtl="0" fontAlgn="base">
              <a:spcBef>
                <a:spcPct val="0"/>
              </a:spcBef>
              <a:spcAft>
                <a:spcPct val="0"/>
              </a:spcAft>
              <a:defRPr kern="1200">
                <a:solidFill>
                  <a:schemeClr val="lt1"/>
                </a:solidFill>
                <a:latin typeface="+mn-lt"/>
                <a:ea typeface="+mn-ea"/>
                <a:cs typeface="+mn-cs"/>
              </a:defRPr>
            </a:lvl1pPr>
            <a:lvl2pPr marL="497845" algn="l" rtl="0" fontAlgn="base">
              <a:spcBef>
                <a:spcPct val="0"/>
              </a:spcBef>
              <a:spcAft>
                <a:spcPct val="0"/>
              </a:spcAft>
              <a:defRPr kern="1200">
                <a:solidFill>
                  <a:schemeClr val="lt1"/>
                </a:solidFill>
                <a:latin typeface="+mn-lt"/>
                <a:ea typeface="+mn-ea"/>
                <a:cs typeface="+mn-cs"/>
              </a:defRPr>
            </a:lvl2pPr>
            <a:lvl3pPr marL="995690" algn="l" rtl="0" fontAlgn="base">
              <a:spcBef>
                <a:spcPct val="0"/>
              </a:spcBef>
              <a:spcAft>
                <a:spcPct val="0"/>
              </a:spcAft>
              <a:defRPr kern="1200">
                <a:solidFill>
                  <a:schemeClr val="lt1"/>
                </a:solidFill>
                <a:latin typeface="+mn-lt"/>
                <a:ea typeface="+mn-ea"/>
                <a:cs typeface="+mn-cs"/>
              </a:defRPr>
            </a:lvl3pPr>
            <a:lvl4pPr marL="1493535" algn="l" rtl="0" fontAlgn="base">
              <a:spcBef>
                <a:spcPct val="0"/>
              </a:spcBef>
              <a:spcAft>
                <a:spcPct val="0"/>
              </a:spcAft>
              <a:defRPr kern="1200">
                <a:solidFill>
                  <a:schemeClr val="lt1"/>
                </a:solidFill>
                <a:latin typeface="+mn-lt"/>
                <a:ea typeface="+mn-ea"/>
                <a:cs typeface="+mn-cs"/>
              </a:defRPr>
            </a:lvl4pPr>
            <a:lvl5pPr marL="1991380" algn="l" rtl="0" fontAlgn="base">
              <a:spcBef>
                <a:spcPct val="0"/>
              </a:spcBef>
              <a:spcAft>
                <a:spcPct val="0"/>
              </a:spcAft>
              <a:defRPr kern="1200">
                <a:solidFill>
                  <a:schemeClr val="lt1"/>
                </a:solidFill>
                <a:latin typeface="+mn-lt"/>
                <a:ea typeface="+mn-ea"/>
                <a:cs typeface="+mn-cs"/>
              </a:defRPr>
            </a:lvl5pPr>
            <a:lvl6pPr marL="2489225" algn="l" defTabSz="995690" rtl="0" eaLnBrk="1" latinLnBrk="0" hangingPunct="1">
              <a:defRPr kern="1200">
                <a:solidFill>
                  <a:schemeClr val="lt1"/>
                </a:solidFill>
                <a:latin typeface="+mn-lt"/>
                <a:ea typeface="+mn-ea"/>
                <a:cs typeface="+mn-cs"/>
              </a:defRPr>
            </a:lvl6pPr>
            <a:lvl7pPr marL="2987070" algn="l" defTabSz="995690" rtl="0" eaLnBrk="1" latinLnBrk="0" hangingPunct="1">
              <a:defRPr kern="1200">
                <a:solidFill>
                  <a:schemeClr val="lt1"/>
                </a:solidFill>
                <a:latin typeface="+mn-lt"/>
                <a:ea typeface="+mn-ea"/>
                <a:cs typeface="+mn-cs"/>
              </a:defRPr>
            </a:lvl7pPr>
            <a:lvl8pPr marL="3484916" algn="l" defTabSz="995690" rtl="0" eaLnBrk="1" latinLnBrk="0" hangingPunct="1">
              <a:defRPr kern="1200">
                <a:solidFill>
                  <a:schemeClr val="lt1"/>
                </a:solidFill>
                <a:latin typeface="+mn-lt"/>
                <a:ea typeface="+mn-ea"/>
                <a:cs typeface="+mn-cs"/>
              </a:defRPr>
            </a:lvl8pPr>
            <a:lvl9pPr marL="3982761" algn="l" defTabSz="995690" rtl="0" eaLnBrk="1" latinLnBrk="0" hangingPunct="1">
              <a:defRPr kern="1200">
                <a:solidFill>
                  <a:schemeClr val="lt1"/>
                </a:solidFill>
                <a:latin typeface="+mn-lt"/>
                <a:ea typeface="+mn-ea"/>
                <a:cs typeface="+mn-cs"/>
              </a:defRPr>
            </a:lvl9pPr>
          </a:lstStyle>
          <a:p>
            <a:pPr algn="ctr"/>
            <a:endParaRPr lang="pt-BR" sz="1400" b="1" dirty="0">
              <a:solidFill>
                <a:schemeClr val="tx1"/>
              </a:solidFill>
            </a:endParaRPr>
          </a:p>
        </p:txBody>
      </p:sp>
      <p:sp>
        <p:nvSpPr>
          <p:cNvPr id="25" name="Mais 27"/>
          <p:cNvSpPr/>
          <p:nvPr/>
        </p:nvSpPr>
        <p:spPr>
          <a:xfrm>
            <a:off x="4977887" y="5554039"/>
            <a:ext cx="292848" cy="307411"/>
          </a:xfrm>
          <a:prstGeom prst="mathPlus">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defPPr>
              <a:defRPr lang="pt-BR"/>
            </a:defPPr>
            <a:lvl1pPr algn="l" rtl="0" fontAlgn="base">
              <a:spcBef>
                <a:spcPct val="0"/>
              </a:spcBef>
              <a:spcAft>
                <a:spcPct val="0"/>
              </a:spcAft>
              <a:defRPr kern="1200">
                <a:solidFill>
                  <a:schemeClr val="lt1"/>
                </a:solidFill>
                <a:latin typeface="+mn-lt"/>
                <a:ea typeface="+mn-ea"/>
                <a:cs typeface="+mn-cs"/>
              </a:defRPr>
            </a:lvl1pPr>
            <a:lvl2pPr marL="497845" algn="l" rtl="0" fontAlgn="base">
              <a:spcBef>
                <a:spcPct val="0"/>
              </a:spcBef>
              <a:spcAft>
                <a:spcPct val="0"/>
              </a:spcAft>
              <a:defRPr kern="1200">
                <a:solidFill>
                  <a:schemeClr val="lt1"/>
                </a:solidFill>
                <a:latin typeface="+mn-lt"/>
                <a:ea typeface="+mn-ea"/>
                <a:cs typeface="+mn-cs"/>
              </a:defRPr>
            </a:lvl2pPr>
            <a:lvl3pPr marL="995690" algn="l" rtl="0" fontAlgn="base">
              <a:spcBef>
                <a:spcPct val="0"/>
              </a:spcBef>
              <a:spcAft>
                <a:spcPct val="0"/>
              </a:spcAft>
              <a:defRPr kern="1200">
                <a:solidFill>
                  <a:schemeClr val="lt1"/>
                </a:solidFill>
                <a:latin typeface="+mn-lt"/>
                <a:ea typeface="+mn-ea"/>
                <a:cs typeface="+mn-cs"/>
              </a:defRPr>
            </a:lvl3pPr>
            <a:lvl4pPr marL="1493535" algn="l" rtl="0" fontAlgn="base">
              <a:spcBef>
                <a:spcPct val="0"/>
              </a:spcBef>
              <a:spcAft>
                <a:spcPct val="0"/>
              </a:spcAft>
              <a:defRPr kern="1200">
                <a:solidFill>
                  <a:schemeClr val="lt1"/>
                </a:solidFill>
                <a:latin typeface="+mn-lt"/>
                <a:ea typeface="+mn-ea"/>
                <a:cs typeface="+mn-cs"/>
              </a:defRPr>
            </a:lvl4pPr>
            <a:lvl5pPr marL="1991380" algn="l" rtl="0" fontAlgn="base">
              <a:spcBef>
                <a:spcPct val="0"/>
              </a:spcBef>
              <a:spcAft>
                <a:spcPct val="0"/>
              </a:spcAft>
              <a:defRPr kern="1200">
                <a:solidFill>
                  <a:schemeClr val="lt1"/>
                </a:solidFill>
                <a:latin typeface="+mn-lt"/>
                <a:ea typeface="+mn-ea"/>
                <a:cs typeface="+mn-cs"/>
              </a:defRPr>
            </a:lvl5pPr>
            <a:lvl6pPr marL="2489225" algn="l" defTabSz="995690" rtl="0" eaLnBrk="1" latinLnBrk="0" hangingPunct="1">
              <a:defRPr kern="1200">
                <a:solidFill>
                  <a:schemeClr val="lt1"/>
                </a:solidFill>
                <a:latin typeface="+mn-lt"/>
                <a:ea typeface="+mn-ea"/>
                <a:cs typeface="+mn-cs"/>
              </a:defRPr>
            </a:lvl6pPr>
            <a:lvl7pPr marL="2987070" algn="l" defTabSz="995690" rtl="0" eaLnBrk="1" latinLnBrk="0" hangingPunct="1">
              <a:defRPr kern="1200">
                <a:solidFill>
                  <a:schemeClr val="lt1"/>
                </a:solidFill>
                <a:latin typeface="+mn-lt"/>
                <a:ea typeface="+mn-ea"/>
                <a:cs typeface="+mn-cs"/>
              </a:defRPr>
            </a:lvl7pPr>
            <a:lvl8pPr marL="3484916" algn="l" defTabSz="995690" rtl="0" eaLnBrk="1" latinLnBrk="0" hangingPunct="1">
              <a:defRPr kern="1200">
                <a:solidFill>
                  <a:schemeClr val="lt1"/>
                </a:solidFill>
                <a:latin typeface="+mn-lt"/>
                <a:ea typeface="+mn-ea"/>
                <a:cs typeface="+mn-cs"/>
              </a:defRPr>
            </a:lvl8pPr>
            <a:lvl9pPr marL="3982761" algn="l" defTabSz="995690" rtl="0" eaLnBrk="1" latinLnBrk="0" hangingPunct="1">
              <a:defRPr kern="1200">
                <a:solidFill>
                  <a:schemeClr val="lt1"/>
                </a:solidFill>
                <a:latin typeface="+mn-lt"/>
                <a:ea typeface="+mn-ea"/>
                <a:cs typeface="+mn-cs"/>
              </a:defRPr>
            </a:lvl9pPr>
          </a:lstStyle>
          <a:p>
            <a:pPr algn="ctr"/>
            <a:endParaRPr lang="pt-BR" sz="1400" b="1" dirty="0">
              <a:solidFill>
                <a:schemeClr val="tx1"/>
              </a:solidFill>
            </a:endParaRPr>
          </a:p>
        </p:txBody>
      </p:sp>
      <p:sp>
        <p:nvSpPr>
          <p:cNvPr id="28" name="Retângulo de cantos arredondados 32"/>
          <p:cNvSpPr/>
          <p:nvPr/>
        </p:nvSpPr>
        <p:spPr>
          <a:xfrm>
            <a:off x="8121439" y="3826641"/>
            <a:ext cx="1329717" cy="147652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ctr" anchorCtr="0"/>
          <a:lstStyle>
            <a:defPPr>
              <a:defRPr lang="pt-BR"/>
            </a:defPPr>
            <a:lvl1pPr algn="l" rtl="0" fontAlgn="base">
              <a:spcBef>
                <a:spcPct val="0"/>
              </a:spcBef>
              <a:spcAft>
                <a:spcPct val="0"/>
              </a:spcAft>
              <a:defRPr kern="1200">
                <a:solidFill>
                  <a:schemeClr val="lt1"/>
                </a:solidFill>
                <a:latin typeface="+mn-lt"/>
                <a:ea typeface="+mn-ea"/>
                <a:cs typeface="+mn-cs"/>
              </a:defRPr>
            </a:lvl1pPr>
            <a:lvl2pPr marL="497845" algn="l" rtl="0" fontAlgn="base">
              <a:spcBef>
                <a:spcPct val="0"/>
              </a:spcBef>
              <a:spcAft>
                <a:spcPct val="0"/>
              </a:spcAft>
              <a:defRPr kern="1200">
                <a:solidFill>
                  <a:schemeClr val="lt1"/>
                </a:solidFill>
                <a:latin typeface="+mn-lt"/>
                <a:ea typeface="+mn-ea"/>
                <a:cs typeface="+mn-cs"/>
              </a:defRPr>
            </a:lvl2pPr>
            <a:lvl3pPr marL="995690" algn="l" rtl="0" fontAlgn="base">
              <a:spcBef>
                <a:spcPct val="0"/>
              </a:spcBef>
              <a:spcAft>
                <a:spcPct val="0"/>
              </a:spcAft>
              <a:defRPr kern="1200">
                <a:solidFill>
                  <a:schemeClr val="lt1"/>
                </a:solidFill>
                <a:latin typeface="+mn-lt"/>
                <a:ea typeface="+mn-ea"/>
                <a:cs typeface="+mn-cs"/>
              </a:defRPr>
            </a:lvl3pPr>
            <a:lvl4pPr marL="1493535" algn="l" rtl="0" fontAlgn="base">
              <a:spcBef>
                <a:spcPct val="0"/>
              </a:spcBef>
              <a:spcAft>
                <a:spcPct val="0"/>
              </a:spcAft>
              <a:defRPr kern="1200">
                <a:solidFill>
                  <a:schemeClr val="lt1"/>
                </a:solidFill>
                <a:latin typeface="+mn-lt"/>
                <a:ea typeface="+mn-ea"/>
                <a:cs typeface="+mn-cs"/>
              </a:defRPr>
            </a:lvl4pPr>
            <a:lvl5pPr marL="1991380" algn="l" rtl="0" fontAlgn="base">
              <a:spcBef>
                <a:spcPct val="0"/>
              </a:spcBef>
              <a:spcAft>
                <a:spcPct val="0"/>
              </a:spcAft>
              <a:defRPr kern="1200">
                <a:solidFill>
                  <a:schemeClr val="lt1"/>
                </a:solidFill>
                <a:latin typeface="+mn-lt"/>
                <a:ea typeface="+mn-ea"/>
                <a:cs typeface="+mn-cs"/>
              </a:defRPr>
            </a:lvl5pPr>
            <a:lvl6pPr marL="2489225" algn="l" defTabSz="995690" rtl="0" eaLnBrk="1" latinLnBrk="0" hangingPunct="1">
              <a:defRPr kern="1200">
                <a:solidFill>
                  <a:schemeClr val="lt1"/>
                </a:solidFill>
                <a:latin typeface="+mn-lt"/>
                <a:ea typeface="+mn-ea"/>
                <a:cs typeface="+mn-cs"/>
              </a:defRPr>
            </a:lvl6pPr>
            <a:lvl7pPr marL="2987070" algn="l" defTabSz="995690" rtl="0" eaLnBrk="1" latinLnBrk="0" hangingPunct="1">
              <a:defRPr kern="1200">
                <a:solidFill>
                  <a:schemeClr val="lt1"/>
                </a:solidFill>
                <a:latin typeface="+mn-lt"/>
                <a:ea typeface="+mn-ea"/>
                <a:cs typeface="+mn-cs"/>
              </a:defRPr>
            </a:lvl7pPr>
            <a:lvl8pPr marL="3484916" algn="l" defTabSz="995690" rtl="0" eaLnBrk="1" latinLnBrk="0" hangingPunct="1">
              <a:defRPr kern="1200">
                <a:solidFill>
                  <a:schemeClr val="lt1"/>
                </a:solidFill>
                <a:latin typeface="+mn-lt"/>
                <a:ea typeface="+mn-ea"/>
                <a:cs typeface="+mn-cs"/>
              </a:defRPr>
            </a:lvl8pPr>
            <a:lvl9pPr marL="3982761" algn="l" defTabSz="995690" rtl="0" eaLnBrk="1" latinLnBrk="0" hangingPunct="1">
              <a:defRPr kern="1200">
                <a:solidFill>
                  <a:schemeClr val="lt1"/>
                </a:solidFill>
                <a:latin typeface="+mn-lt"/>
                <a:ea typeface="+mn-ea"/>
                <a:cs typeface="+mn-cs"/>
              </a:defRPr>
            </a:lvl9pPr>
          </a:lstStyle>
          <a:p>
            <a:pPr algn="ctr">
              <a:lnSpc>
                <a:spcPct val="110000"/>
              </a:lnSpc>
            </a:pPr>
            <a:r>
              <a:rPr lang="pt-BR" sz="1400" b="1" dirty="0">
                <a:solidFill>
                  <a:srgbClr val="363636"/>
                </a:solidFill>
              </a:rPr>
              <a:t>TI – P&amp;D</a:t>
            </a:r>
          </a:p>
        </p:txBody>
      </p:sp>
      <p:sp>
        <p:nvSpPr>
          <p:cNvPr id="30" name="Mais 33"/>
          <p:cNvSpPr/>
          <p:nvPr/>
        </p:nvSpPr>
        <p:spPr>
          <a:xfrm>
            <a:off x="7344861" y="5544836"/>
            <a:ext cx="271927" cy="315981"/>
          </a:xfrm>
          <a:prstGeom prst="mathPlus">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defPPr>
              <a:defRPr lang="pt-BR"/>
            </a:defPPr>
            <a:lvl1pPr algn="l" rtl="0" fontAlgn="base">
              <a:spcBef>
                <a:spcPct val="0"/>
              </a:spcBef>
              <a:spcAft>
                <a:spcPct val="0"/>
              </a:spcAft>
              <a:defRPr kern="1200">
                <a:solidFill>
                  <a:schemeClr val="lt1"/>
                </a:solidFill>
                <a:latin typeface="+mn-lt"/>
                <a:ea typeface="+mn-ea"/>
                <a:cs typeface="+mn-cs"/>
              </a:defRPr>
            </a:lvl1pPr>
            <a:lvl2pPr marL="497845" algn="l" rtl="0" fontAlgn="base">
              <a:spcBef>
                <a:spcPct val="0"/>
              </a:spcBef>
              <a:spcAft>
                <a:spcPct val="0"/>
              </a:spcAft>
              <a:defRPr kern="1200">
                <a:solidFill>
                  <a:schemeClr val="lt1"/>
                </a:solidFill>
                <a:latin typeface="+mn-lt"/>
                <a:ea typeface="+mn-ea"/>
                <a:cs typeface="+mn-cs"/>
              </a:defRPr>
            </a:lvl2pPr>
            <a:lvl3pPr marL="995690" algn="l" rtl="0" fontAlgn="base">
              <a:spcBef>
                <a:spcPct val="0"/>
              </a:spcBef>
              <a:spcAft>
                <a:spcPct val="0"/>
              </a:spcAft>
              <a:defRPr kern="1200">
                <a:solidFill>
                  <a:schemeClr val="lt1"/>
                </a:solidFill>
                <a:latin typeface="+mn-lt"/>
                <a:ea typeface="+mn-ea"/>
                <a:cs typeface="+mn-cs"/>
              </a:defRPr>
            </a:lvl3pPr>
            <a:lvl4pPr marL="1493535" algn="l" rtl="0" fontAlgn="base">
              <a:spcBef>
                <a:spcPct val="0"/>
              </a:spcBef>
              <a:spcAft>
                <a:spcPct val="0"/>
              </a:spcAft>
              <a:defRPr kern="1200">
                <a:solidFill>
                  <a:schemeClr val="lt1"/>
                </a:solidFill>
                <a:latin typeface="+mn-lt"/>
                <a:ea typeface="+mn-ea"/>
                <a:cs typeface="+mn-cs"/>
              </a:defRPr>
            </a:lvl4pPr>
            <a:lvl5pPr marL="1991380" algn="l" rtl="0" fontAlgn="base">
              <a:spcBef>
                <a:spcPct val="0"/>
              </a:spcBef>
              <a:spcAft>
                <a:spcPct val="0"/>
              </a:spcAft>
              <a:defRPr kern="1200">
                <a:solidFill>
                  <a:schemeClr val="lt1"/>
                </a:solidFill>
                <a:latin typeface="+mn-lt"/>
                <a:ea typeface="+mn-ea"/>
                <a:cs typeface="+mn-cs"/>
              </a:defRPr>
            </a:lvl5pPr>
            <a:lvl6pPr marL="2489225" algn="l" defTabSz="995690" rtl="0" eaLnBrk="1" latinLnBrk="0" hangingPunct="1">
              <a:defRPr kern="1200">
                <a:solidFill>
                  <a:schemeClr val="lt1"/>
                </a:solidFill>
                <a:latin typeface="+mn-lt"/>
                <a:ea typeface="+mn-ea"/>
                <a:cs typeface="+mn-cs"/>
              </a:defRPr>
            </a:lvl6pPr>
            <a:lvl7pPr marL="2987070" algn="l" defTabSz="995690" rtl="0" eaLnBrk="1" latinLnBrk="0" hangingPunct="1">
              <a:defRPr kern="1200">
                <a:solidFill>
                  <a:schemeClr val="lt1"/>
                </a:solidFill>
                <a:latin typeface="+mn-lt"/>
                <a:ea typeface="+mn-ea"/>
                <a:cs typeface="+mn-cs"/>
              </a:defRPr>
            </a:lvl7pPr>
            <a:lvl8pPr marL="3484916" algn="l" defTabSz="995690" rtl="0" eaLnBrk="1" latinLnBrk="0" hangingPunct="1">
              <a:defRPr kern="1200">
                <a:solidFill>
                  <a:schemeClr val="lt1"/>
                </a:solidFill>
                <a:latin typeface="+mn-lt"/>
                <a:ea typeface="+mn-ea"/>
                <a:cs typeface="+mn-cs"/>
              </a:defRPr>
            </a:lvl8pPr>
            <a:lvl9pPr marL="3982761" algn="l" defTabSz="995690" rtl="0" eaLnBrk="1" latinLnBrk="0" hangingPunct="1">
              <a:defRPr kern="1200">
                <a:solidFill>
                  <a:schemeClr val="lt1"/>
                </a:solidFill>
                <a:latin typeface="+mn-lt"/>
                <a:ea typeface="+mn-ea"/>
                <a:cs typeface="+mn-cs"/>
              </a:defRPr>
            </a:lvl9pPr>
          </a:lstStyle>
          <a:p>
            <a:pPr algn="ctr"/>
            <a:endParaRPr lang="pt-BR" sz="1400" b="1" dirty="0">
              <a:solidFill>
                <a:schemeClr val="tx1"/>
              </a:solidFill>
            </a:endParaRPr>
          </a:p>
        </p:txBody>
      </p:sp>
      <p:cxnSp>
        <p:nvCxnSpPr>
          <p:cNvPr id="32" name="Straight Connector 31"/>
          <p:cNvCxnSpPr/>
          <p:nvPr/>
        </p:nvCxnSpPr>
        <p:spPr>
          <a:xfrm>
            <a:off x="810196" y="5630133"/>
            <a:ext cx="0" cy="9361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1026220" y="5918165"/>
            <a:ext cx="3096344" cy="451406"/>
          </a:xfrm>
          <a:prstGeom prst="rect">
            <a:avLst/>
          </a:prstGeom>
        </p:spPr>
        <p:txBody>
          <a:bodyPr wrap="square">
            <a:spAutoFit/>
          </a:bodyPr>
          <a:lstStyle/>
          <a:p>
            <a:pPr>
              <a:lnSpc>
                <a:spcPct val="120000"/>
              </a:lnSpc>
            </a:pPr>
            <a:r>
              <a:rPr lang="pt-BR" sz="2000" b="1" dirty="0">
                <a:solidFill>
                  <a:srgbClr val="FF0000"/>
                </a:solidFill>
              </a:rPr>
              <a:t>Segurança Jurídica</a:t>
            </a:r>
          </a:p>
        </p:txBody>
      </p:sp>
      <p:sp>
        <p:nvSpPr>
          <p:cNvPr id="34" name="Retângulo de cantos arredondados 34"/>
          <p:cNvSpPr/>
          <p:nvPr/>
        </p:nvSpPr>
        <p:spPr>
          <a:xfrm>
            <a:off x="4122564" y="5702141"/>
            <a:ext cx="5544616" cy="95881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ctr" anchorCtr="0"/>
          <a:lstStyle/>
          <a:p>
            <a:pPr>
              <a:lnSpc>
                <a:spcPct val="70000"/>
              </a:lnSpc>
            </a:pPr>
            <a:r>
              <a:rPr lang="en-US" b="1" dirty="0" err="1">
                <a:solidFill>
                  <a:srgbClr val="FF0000"/>
                </a:solidFill>
              </a:rPr>
              <a:t>Período</a:t>
            </a:r>
            <a:r>
              <a:rPr lang="en-US" b="1" dirty="0">
                <a:solidFill>
                  <a:srgbClr val="FF0000"/>
                </a:solidFill>
              </a:rPr>
              <a:t> de </a:t>
            </a:r>
            <a:r>
              <a:rPr lang="en-US" b="1" dirty="0" err="1">
                <a:solidFill>
                  <a:srgbClr val="FF0000"/>
                </a:solidFill>
              </a:rPr>
              <a:t>Garantia</a:t>
            </a:r>
            <a:r>
              <a:rPr lang="en-US" b="1" dirty="0">
                <a:solidFill>
                  <a:srgbClr val="FF0000"/>
                </a:solidFill>
              </a:rPr>
              <a:t>: </a:t>
            </a:r>
            <a:r>
              <a:rPr lang="en-US" dirty="0">
                <a:solidFill>
                  <a:srgbClr val="FF0000"/>
                </a:solidFill>
              </a:rPr>
              <a:t>20 </a:t>
            </a:r>
            <a:r>
              <a:rPr lang="en-US" dirty="0" err="1">
                <a:solidFill>
                  <a:srgbClr val="FF0000"/>
                </a:solidFill>
              </a:rPr>
              <a:t>anos</a:t>
            </a:r>
            <a:r>
              <a:rPr lang="en-US" dirty="0">
                <a:solidFill>
                  <a:srgbClr val="FF0000"/>
                </a:solidFill>
              </a:rPr>
              <a:t> </a:t>
            </a:r>
          </a:p>
          <a:p>
            <a:pPr>
              <a:lnSpc>
                <a:spcPct val="70000"/>
              </a:lnSpc>
            </a:pPr>
            <a:endParaRPr lang="en-US" dirty="0">
              <a:solidFill>
                <a:srgbClr val="FF0000"/>
              </a:solidFill>
            </a:endParaRPr>
          </a:p>
          <a:p>
            <a:pPr>
              <a:lnSpc>
                <a:spcPct val="70000"/>
              </a:lnSpc>
            </a:pPr>
            <a:r>
              <a:rPr lang="en-US" dirty="0">
                <a:solidFill>
                  <a:srgbClr val="FF0000"/>
                </a:solidFill>
              </a:rPr>
              <a:t> </a:t>
            </a:r>
            <a:r>
              <a:rPr lang="en-US" dirty="0">
                <a:solidFill>
                  <a:srgbClr val="FF0000"/>
                </a:solidFill>
                <a:latin typeface="Times New Roman" panose="02020603050405020304" pitchFamily="18" charset="0"/>
                <a:cs typeface="Times New Roman" panose="02020603050405020304" pitchFamily="18" charset="0"/>
              </a:rPr>
              <a:t>→ </a:t>
            </a:r>
            <a:r>
              <a:rPr lang="en-US" dirty="0" err="1">
                <a:solidFill>
                  <a:srgbClr val="FF0000"/>
                </a:solidFill>
              </a:rPr>
              <a:t>renovável</a:t>
            </a:r>
            <a:r>
              <a:rPr lang="en-US" dirty="0">
                <a:solidFill>
                  <a:srgbClr val="FF0000"/>
                </a:solidFill>
              </a:rPr>
              <a:t> </a:t>
            </a:r>
            <a:r>
              <a:rPr lang="en-US" dirty="0" err="1">
                <a:solidFill>
                  <a:srgbClr val="FF0000"/>
                </a:solidFill>
              </a:rPr>
              <a:t>por</a:t>
            </a:r>
            <a:r>
              <a:rPr lang="en-US" dirty="0">
                <a:solidFill>
                  <a:srgbClr val="FF0000"/>
                </a:solidFill>
              </a:rPr>
              <a:t> </a:t>
            </a:r>
            <a:r>
              <a:rPr lang="en-US" dirty="0" err="1">
                <a:solidFill>
                  <a:srgbClr val="FF0000"/>
                </a:solidFill>
              </a:rPr>
              <a:t>mais</a:t>
            </a:r>
            <a:r>
              <a:rPr lang="en-US" dirty="0">
                <a:solidFill>
                  <a:srgbClr val="FF0000"/>
                </a:solidFill>
              </a:rPr>
              <a:t> 20 </a:t>
            </a:r>
            <a:r>
              <a:rPr lang="en-US" dirty="0" err="1">
                <a:solidFill>
                  <a:srgbClr val="FF0000"/>
                </a:solidFill>
              </a:rPr>
              <a:t>anos</a:t>
            </a:r>
            <a:r>
              <a:rPr lang="en-US" dirty="0">
                <a:solidFill>
                  <a:srgbClr val="FF0000"/>
                </a:solidFill>
              </a:rPr>
              <a:t>.</a:t>
            </a:r>
          </a:p>
        </p:txBody>
      </p:sp>
      <p:grpSp>
        <p:nvGrpSpPr>
          <p:cNvPr id="38" name="Group 37"/>
          <p:cNvGrpSpPr/>
          <p:nvPr/>
        </p:nvGrpSpPr>
        <p:grpSpPr>
          <a:xfrm>
            <a:off x="3330476" y="4644727"/>
            <a:ext cx="288032" cy="288032"/>
            <a:chOff x="3438467" y="3996655"/>
            <a:chExt cx="720080" cy="720080"/>
          </a:xfrm>
        </p:grpSpPr>
        <p:sp>
          <p:nvSpPr>
            <p:cNvPr id="39" name="Oval 38"/>
            <p:cNvSpPr/>
            <p:nvPr/>
          </p:nvSpPr>
          <p:spPr>
            <a:xfrm>
              <a:off x="3438467" y="3996655"/>
              <a:ext cx="720080" cy="720080"/>
            </a:xfrm>
            <a:prstGeom prst="ellipse">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40" name="Mais 8"/>
            <p:cNvSpPr/>
            <p:nvPr/>
          </p:nvSpPr>
          <p:spPr>
            <a:xfrm>
              <a:off x="3618508" y="4176695"/>
              <a:ext cx="359999" cy="360000"/>
            </a:xfrm>
            <a:prstGeom prst="mathPlus">
              <a:avLst/>
            </a:prstGeom>
            <a:solidFill>
              <a:schemeClr val="tx1"/>
            </a:solidFill>
            <a:ln w="28575">
              <a:noFill/>
            </a:ln>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p>
              <a:pPr algn="ctr"/>
              <a:endParaRPr lang="pt-BR" sz="1300" b="1" dirty="0">
                <a:solidFill>
                  <a:schemeClr val="tx1"/>
                </a:solidFill>
              </a:endParaRPr>
            </a:p>
          </p:txBody>
        </p:sp>
      </p:grpSp>
      <p:grpSp>
        <p:nvGrpSpPr>
          <p:cNvPr id="47" name="Group 46"/>
          <p:cNvGrpSpPr/>
          <p:nvPr/>
        </p:nvGrpSpPr>
        <p:grpSpPr>
          <a:xfrm>
            <a:off x="5346700" y="4644727"/>
            <a:ext cx="288032" cy="288032"/>
            <a:chOff x="3438467" y="3996655"/>
            <a:chExt cx="720080" cy="720080"/>
          </a:xfrm>
        </p:grpSpPr>
        <p:sp>
          <p:nvSpPr>
            <p:cNvPr id="48" name="Oval 47"/>
            <p:cNvSpPr/>
            <p:nvPr/>
          </p:nvSpPr>
          <p:spPr>
            <a:xfrm>
              <a:off x="3438467" y="3996655"/>
              <a:ext cx="720080" cy="720080"/>
            </a:xfrm>
            <a:prstGeom prst="ellipse">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49" name="Mais 8"/>
            <p:cNvSpPr/>
            <p:nvPr/>
          </p:nvSpPr>
          <p:spPr>
            <a:xfrm>
              <a:off x="3618508" y="4176695"/>
              <a:ext cx="359999" cy="360000"/>
            </a:xfrm>
            <a:prstGeom prst="mathPlus">
              <a:avLst/>
            </a:prstGeom>
            <a:solidFill>
              <a:schemeClr val="tx1"/>
            </a:solidFill>
            <a:ln w="28575">
              <a:noFill/>
            </a:ln>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p>
              <a:pPr algn="ctr"/>
              <a:endParaRPr lang="pt-BR" sz="1300" b="1" dirty="0">
                <a:solidFill>
                  <a:schemeClr val="tx1"/>
                </a:solidFill>
              </a:endParaRPr>
            </a:p>
          </p:txBody>
        </p:sp>
      </p:grpSp>
      <p:grpSp>
        <p:nvGrpSpPr>
          <p:cNvPr id="50" name="Group 49"/>
          <p:cNvGrpSpPr/>
          <p:nvPr/>
        </p:nvGrpSpPr>
        <p:grpSpPr>
          <a:xfrm>
            <a:off x="7866980" y="4644727"/>
            <a:ext cx="288032" cy="288032"/>
            <a:chOff x="3438467" y="3996655"/>
            <a:chExt cx="720080" cy="720080"/>
          </a:xfrm>
        </p:grpSpPr>
        <p:sp>
          <p:nvSpPr>
            <p:cNvPr id="51" name="Oval 50"/>
            <p:cNvSpPr/>
            <p:nvPr/>
          </p:nvSpPr>
          <p:spPr>
            <a:xfrm>
              <a:off x="3438467" y="3996655"/>
              <a:ext cx="720080" cy="720080"/>
            </a:xfrm>
            <a:prstGeom prst="ellipse">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52" name="Mais 8"/>
            <p:cNvSpPr/>
            <p:nvPr/>
          </p:nvSpPr>
          <p:spPr>
            <a:xfrm>
              <a:off x="3618508" y="4176695"/>
              <a:ext cx="359999" cy="360000"/>
            </a:xfrm>
            <a:prstGeom prst="mathPlus">
              <a:avLst/>
            </a:prstGeom>
            <a:solidFill>
              <a:schemeClr val="tx1"/>
            </a:solidFill>
            <a:ln w="28575">
              <a:noFill/>
            </a:ln>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p>
              <a:pPr algn="ctr"/>
              <a:endParaRPr lang="pt-BR" sz="1300" b="1" dirty="0">
                <a:solidFill>
                  <a:schemeClr val="tx1"/>
                </a:solidFill>
              </a:endParaRPr>
            </a:p>
          </p:txBody>
        </p:sp>
      </p:grpSp>
      <p:cxnSp>
        <p:nvCxnSpPr>
          <p:cNvPr id="53" name="Straight Connector 52"/>
          <p:cNvCxnSpPr/>
          <p:nvPr/>
        </p:nvCxnSpPr>
        <p:spPr>
          <a:xfrm>
            <a:off x="4194572" y="5630133"/>
            <a:ext cx="0" cy="936104"/>
          </a:xfrm>
          <a:prstGeom prst="line">
            <a:avLst/>
          </a:prstGeom>
          <a:ln w="6350" cmpd="sng">
            <a:solidFill>
              <a:srgbClr val="FF0000"/>
            </a:solidFill>
            <a:prstDash val="sysDot"/>
          </a:ln>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3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10</a:t>
            </a:fld>
            <a:endParaRPr lang="pt-BR" dirty="0">
              <a:solidFill>
                <a:srgbClr val="FFFFFF"/>
              </a:solidFill>
            </a:endParaRPr>
          </a:p>
        </p:txBody>
      </p:sp>
    </p:spTree>
    <p:extLst>
      <p:ext uri="{BB962C8B-B14F-4D97-AF65-F5344CB8AC3E}">
        <p14:creationId xmlns:p14="http://schemas.microsoft.com/office/powerpoint/2010/main" val="2001743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chemeClr val="accent4">
                    <a:lumMod val="25000"/>
                  </a:schemeClr>
                </a:solidFill>
                <a:latin typeface="+mn-lt"/>
                <a:cs typeface="Times New Roman" panose="02020603050405020304" pitchFamily="18" charset="0"/>
              </a:rPr>
              <a:t>Regime </a:t>
            </a:r>
            <a:r>
              <a:rPr lang="en-US" sz="1500" dirty="0" err="1">
                <a:solidFill>
                  <a:schemeClr val="accent4">
                    <a:lumMod val="25000"/>
                  </a:schemeClr>
                </a:solidFill>
                <a:latin typeface="+mn-lt"/>
                <a:cs typeface="Times New Roman" panose="02020603050405020304" pitchFamily="18" charset="0"/>
              </a:rPr>
              <a:t>Brasileiro</a:t>
            </a:r>
            <a:r>
              <a:rPr lang="en-US" sz="1500" dirty="0">
                <a:solidFill>
                  <a:schemeClr val="accent4">
                    <a:lumMod val="25000"/>
                  </a:schemeClr>
                </a:solidFill>
                <a:latin typeface="+mn-lt"/>
                <a:cs typeface="Times New Roman" panose="02020603050405020304" pitchFamily="18" charset="0"/>
              </a:rPr>
              <a:t> de ZPE - </a:t>
            </a:r>
            <a:r>
              <a:rPr lang="en-US" sz="1500" dirty="0" err="1">
                <a:solidFill>
                  <a:schemeClr val="accent4">
                    <a:lumMod val="25000"/>
                  </a:schemeClr>
                </a:solidFill>
                <a:latin typeface="+mn-lt"/>
                <a:cs typeface="Times New Roman" panose="02020603050405020304" pitchFamily="18" charset="0"/>
              </a:rPr>
              <a:t>Limitações</a:t>
            </a:r>
            <a:endParaRPr lang="en-US" sz="1500" dirty="0">
              <a:solidFill>
                <a:schemeClr val="accent4">
                  <a:lumMod val="25000"/>
                </a:schemeClr>
              </a:solidFill>
              <a:latin typeface="+mn-lt"/>
              <a:cs typeface="Times New Roman" panose="02020603050405020304" pitchFamily="18" charset="0"/>
            </a:endParaRPr>
          </a:p>
        </p:txBody>
      </p:sp>
      <p:cxnSp>
        <p:nvCxnSpPr>
          <p:cNvPr id="20" name="Straight Connector 19"/>
          <p:cNvCxnSpPr/>
          <p:nvPr/>
        </p:nvCxnSpPr>
        <p:spPr>
          <a:xfrm>
            <a:off x="810196" y="1044327"/>
            <a:ext cx="0" cy="5544616"/>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7776864" cy="1895391"/>
          </a:xfrm>
          <a:prstGeom prst="rect">
            <a:avLst/>
          </a:prstGeom>
        </p:spPr>
        <p:txBody>
          <a:bodyPr wrap="square">
            <a:spAutoFit/>
          </a:bodyPr>
          <a:lstStyle/>
          <a:p>
            <a:pPr>
              <a:lnSpc>
                <a:spcPct val="120000"/>
              </a:lnSpc>
            </a:pPr>
            <a:r>
              <a:rPr lang="pt-BR" sz="2000" b="1" dirty="0">
                <a:solidFill>
                  <a:srgbClr val="196666"/>
                </a:solidFill>
              </a:rPr>
              <a:t>Manter, por ano-calendário, receita bruta decorrente de exportação de, no mínimo, 80% de sua receita bruta total.</a:t>
            </a:r>
          </a:p>
          <a:p>
            <a:pPr>
              <a:lnSpc>
                <a:spcPct val="120000"/>
              </a:lnSpc>
            </a:pPr>
            <a:endParaRPr lang="pt-BR" sz="1200" dirty="0">
              <a:solidFill>
                <a:srgbClr val="FF0000"/>
              </a:solidFill>
            </a:endParaRPr>
          </a:p>
          <a:p>
            <a:pPr>
              <a:lnSpc>
                <a:spcPct val="120000"/>
              </a:lnSpc>
            </a:pPr>
            <a:r>
              <a:rPr lang="pt-BR" sz="1300" b="1" dirty="0">
                <a:solidFill>
                  <a:srgbClr val="FF0000"/>
                </a:solidFill>
              </a:rPr>
              <a:t>Obs.: </a:t>
            </a:r>
            <a:r>
              <a:rPr lang="pt-BR" sz="1300" dirty="0">
                <a:solidFill>
                  <a:srgbClr val="FF0000"/>
                </a:solidFill>
              </a:rPr>
              <a:t>Receita auferida com a venda de mercadorias entre empresas instaladas em ZPE será considerada como decorrente de venda de mercadoria para o mercado externo.</a:t>
            </a:r>
          </a:p>
        </p:txBody>
      </p:sp>
      <p:sp>
        <p:nvSpPr>
          <p:cNvPr id="31" name="Rectangle 30"/>
          <p:cNvSpPr/>
          <p:nvPr/>
        </p:nvSpPr>
        <p:spPr>
          <a:xfrm>
            <a:off x="1026220" y="3402151"/>
            <a:ext cx="7776864" cy="1477328"/>
          </a:xfrm>
          <a:prstGeom prst="rect">
            <a:avLst/>
          </a:prstGeom>
        </p:spPr>
        <p:txBody>
          <a:bodyPr wrap="square">
            <a:spAutoFit/>
          </a:bodyPr>
          <a:lstStyle/>
          <a:p>
            <a:pPr>
              <a:lnSpc>
                <a:spcPct val="120000"/>
              </a:lnSpc>
            </a:pPr>
            <a:r>
              <a:rPr lang="pt-BR" sz="2000" b="1" dirty="0">
                <a:solidFill>
                  <a:srgbClr val="196666"/>
                </a:solidFill>
              </a:rPr>
              <a:t>Suspensão tributária:</a:t>
            </a:r>
          </a:p>
          <a:p>
            <a:pPr marL="285750" indent="-285750">
              <a:lnSpc>
                <a:spcPct val="120000"/>
              </a:lnSpc>
              <a:buFont typeface="Arial"/>
              <a:buChar char="•"/>
            </a:pPr>
            <a:r>
              <a:rPr lang="pt-BR" sz="2000" dirty="0">
                <a:solidFill>
                  <a:srgbClr val="161616"/>
                </a:solidFill>
              </a:rPr>
              <a:t>aquisição de bens de capital, matérias-primas, produtos intermediários e materiais de embalagem.</a:t>
            </a:r>
            <a:br>
              <a:rPr lang="pt-BR" sz="1500" dirty="0">
                <a:solidFill>
                  <a:srgbClr val="161616"/>
                </a:solidFill>
              </a:rPr>
            </a:br>
            <a:r>
              <a:rPr lang="pt-BR" sz="1500" b="1" dirty="0">
                <a:solidFill>
                  <a:srgbClr val="161616"/>
                </a:solidFill>
              </a:rPr>
              <a:t>Exemplos:</a:t>
            </a:r>
          </a:p>
        </p:txBody>
      </p:sp>
      <p:graphicFrame>
        <p:nvGraphicFramePr>
          <p:cNvPr id="35" name="Tabela 6"/>
          <p:cNvGraphicFramePr>
            <a:graphicFrameLocks noGrp="1"/>
          </p:cNvGraphicFramePr>
          <p:nvPr>
            <p:extLst>
              <p:ext uri="{D42A27DB-BD31-4B8C-83A1-F6EECF244321}">
                <p14:modId xmlns:p14="http://schemas.microsoft.com/office/powerpoint/2010/main" val="960747926"/>
              </p:ext>
            </p:extLst>
          </p:nvPr>
        </p:nvGraphicFramePr>
        <p:xfrm>
          <a:off x="1314252" y="4979119"/>
          <a:ext cx="7920880" cy="461103"/>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20000"/>
                    </a:ext>
                  </a:extLst>
                </a:gridCol>
                <a:gridCol w="2124236">
                  <a:extLst>
                    <a:ext uri="{9D8B030D-6E8A-4147-A177-3AD203B41FA5}">
                      <a16:colId xmlns:a16="http://schemas.microsoft.com/office/drawing/2014/main" val="20001"/>
                    </a:ext>
                  </a:extLst>
                </a:gridCol>
                <a:gridCol w="2034226">
                  <a:extLst>
                    <a:ext uri="{9D8B030D-6E8A-4147-A177-3AD203B41FA5}">
                      <a16:colId xmlns:a16="http://schemas.microsoft.com/office/drawing/2014/main" val="20002"/>
                    </a:ext>
                  </a:extLst>
                </a:gridCol>
                <a:gridCol w="2034226">
                  <a:extLst>
                    <a:ext uri="{9D8B030D-6E8A-4147-A177-3AD203B41FA5}">
                      <a16:colId xmlns:a16="http://schemas.microsoft.com/office/drawing/2014/main" val="20003"/>
                    </a:ext>
                  </a:extLst>
                </a:gridCol>
              </a:tblGrid>
              <a:tr h="461103">
                <a:tc>
                  <a:txBody>
                    <a:bodyPr/>
                    <a:lstStyle/>
                    <a:p>
                      <a:pPr algn="ctr"/>
                      <a:r>
                        <a:rPr lang="pt-BR" sz="1200" b="1" dirty="0">
                          <a:solidFill>
                            <a:schemeClr val="accent4">
                              <a:lumMod val="10000"/>
                            </a:schemeClr>
                          </a:solidFill>
                        </a:rPr>
                        <a:t>Bens de Capital</a:t>
                      </a:r>
                      <a:endParaRPr lang="pt-BR" sz="1200" dirty="0">
                        <a:solidFill>
                          <a:schemeClr val="accent4">
                            <a:lumMod val="10000"/>
                          </a:schemeClr>
                        </a:solidFill>
                      </a:endParaRPr>
                    </a:p>
                  </a:txBody>
                  <a:tcPr anchor="ctr">
                    <a:noFill/>
                  </a:tcPr>
                </a:tc>
                <a:tc>
                  <a:txBody>
                    <a:bodyPr/>
                    <a:lstStyle/>
                    <a:p>
                      <a:pPr algn="ctr"/>
                      <a:r>
                        <a:rPr lang="pt-BR" sz="1200" b="1" dirty="0">
                          <a:solidFill>
                            <a:schemeClr val="accent4">
                              <a:lumMod val="10000"/>
                            </a:schemeClr>
                          </a:solidFill>
                        </a:rPr>
                        <a:t>Matérias</a:t>
                      </a:r>
                      <a:r>
                        <a:rPr lang="pt-BR" sz="1200" b="1" baseline="0" dirty="0">
                          <a:solidFill>
                            <a:schemeClr val="accent4">
                              <a:lumMod val="10000"/>
                            </a:schemeClr>
                          </a:solidFill>
                        </a:rPr>
                        <a:t>-primas</a:t>
                      </a:r>
                      <a:endParaRPr lang="pt-BR" sz="1200" dirty="0">
                        <a:solidFill>
                          <a:schemeClr val="accent4">
                            <a:lumMod val="10000"/>
                          </a:schemeClr>
                        </a:solidFill>
                      </a:endParaRPr>
                    </a:p>
                  </a:txBody>
                  <a:tcPr anchor="ctr">
                    <a:noFill/>
                  </a:tcPr>
                </a:tc>
                <a:tc>
                  <a:txBody>
                    <a:bodyPr/>
                    <a:lstStyle/>
                    <a:p>
                      <a:pPr algn="ctr"/>
                      <a:r>
                        <a:rPr lang="pt-BR" sz="1200" b="1" dirty="0">
                          <a:solidFill>
                            <a:schemeClr val="accent4">
                              <a:lumMod val="10000"/>
                            </a:schemeClr>
                          </a:solidFill>
                        </a:rPr>
                        <a:t>Produtos Intermediários</a:t>
                      </a:r>
                      <a:endParaRPr lang="pt-BR" sz="1200" dirty="0">
                        <a:solidFill>
                          <a:schemeClr val="accent4">
                            <a:lumMod val="10000"/>
                          </a:schemeClr>
                        </a:solidFill>
                      </a:endParaRPr>
                    </a:p>
                  </a:txBody>
                  <a:tcPr anchor="ctr">
                    <a:noFill/>
                  </a:tcPr>
                </a:tc>
                <a:tc>
                  <a:txBody>
                    <a:bodyPr/>
                    <a:lstStyle/>
                    <a:p>
                      <a:pPr algn="ctr"/>
                      <a:r>
                        <a:rPr lang="pt-BR" sz="1200" b="1" dirty="0">
                          <a:solidFill>
                            <a:schemeClr val="accent4">
                              <a:lumMod val="10000"/>
                            </a:schemeClr>
                          </a:solidFill>
                        </a:rPr>
                        <a:t>Materiais de embalagem</a:t>
                      </a:r>
                      <a:endParaRPr lang="pt-BR" sz="1200" dirty="0">
                        <a:solidFill>
                          <a:schemeClr val="accent4">
                            <a:lumMod val="10000"/>
                          </a:schemeClr>
                        </a:solidFill>
                      </a:endParaRPr>
                    </a:p>
                  </a:txBody>
                  <a:tcPr anchor="ctr">
                    <a:noFill/>
                  </a:tcPr>
                </a:tc>
                <a:extLst>
                  <a:ext uri="{0D108BD9-81ED-4DB2-BD59-A6C34878D82A}">
                    <a16:rowId xmlns:a16="http://schemas.microsoft.com/office/drawing/2014/main" val="10000"/>
                  </a:ext>
                </a:extLst>
              </a:tr>
            </a:tbl>
          </a:graphicData>
        </a:graphic>
      </p:graphicFrame>
      <p:pic>
        <p:nvPicPr>
          <p:cNvPr id="36" name="Picture 12" descr="http://t1.gstatic.com/images?q=tbn:ANd9GcRiu20G8Acwg2nirlf_aRGNcl9UUlz2MgNx0igBb5HEY7fUeg6W"/>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34327" y="5915224"/>
            <a:ext cx="540000" cy="360000"/>
          </a:xfrm>
          <a:prstGeom prst="rect">
            <a:avLst/>
          </a:prstGeom>
          <a:noFill/>
          <a:effectLst>
            <a:outerShdw blurRad="76200" dir="13500000" sy="23000" kx="1200000" algn="br" rotWithShape="0">
              <a:prstClr val="black">
                <a:alpha val="20000"/>
              </a:prstClr>
            </a:outerShdw>
          </a:effectLst>
          <a:extLst>
            <a:ext uri="{909E8E84-426E-40dd-AFC4-6F175D3DCCD1}">
              <a14:hiddenFill xmlns="" xmlns:a14="http://schemas.microsoft.com/office/drawing/2010/main">
                <a:solidFill>
                  <a:srgbClr val="FFFFFF"/>
                </a:solidFill>
              </a14:hiddenFill>
            </a:ext>
          </a:extLst>
        </p:spPr>
      </p:pic>
      <p:pic>
        <p:nvPicPr>
          <p:cNvPr id="37" name="Imagem 4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86260" y="5483175"/>
            <a:ext cx="1388069" cy="360000"/>
          </a:xfrm>
          <a:prstGeom prst="rect">
            <a:avLst/>
          </a:prstGeom>
          <a:effectLst>
            <a:outerShdw blurRad="76200" dir="13500000" sy="23000" kx="1200000" algn="br" rotWithShape="0">
              <a:prstClr val="black">
                <a:alpha val="20000"/>
              </a:prstClr>
            </a:outerShdw>
          </a:effectLst>
        </p:spPr>
      </p:pic>
      <p:pic>
        <p:nvPicPr>
          <p:cNvPr id="41" name="Imagem 4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6174" y="5915224"/>
            <a:ext cx="645498" cy="360000"/>
          </a:xfrm>
          <a:prstGeom prst="rect">
            <a:avLst/>
          </a:prstGeom>
          <a:effectLst>
            <a:outerShdw blurRad="76200" dir="13500000" sy="23000" kx="1200000" algn="br" rotWithShape="0">
              <a:prstClr val="black">
                <a:alpha val="20000"/>
              </a:prstClr>
            </a:outerShdw>
          </a:effectLst>
        </p:spPr>
      </p:pic>
      <p:pic>
        <p:nvPicPr>
          <p:cNvPr id="42"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366968" y="5761265"/>
            <a:ext cx="509125" cy="36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43" name="Conector de seta reta 45"/>
          <p:cNvCxnSpPr/>
          <p:nvPr/>
        </p:nvCxnSpPr>
        <p:spPr>
          <a:xfrm>
            <a:off x="3943032" y="5905240"/>
            <a:ext cx="432048" cy="0"/>
          </a:xfrm>
          <a:prstGeom prst="straightConnector1">
            <a:avLst/>
          </a:prstGeom>
          <a:ln w="12700">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pic>
        <p:nvPicPr>
          <p:cNvPr id="44"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447088" y="5761265"/>
            <a:ext cx="467564" cy="36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5" name="Picture 8"/>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6570836" y="5761265"/>
            <a:ext cx="650466" cy="36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6"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490716" y="5761304"/>
            <a:ext cx="467564" cy="36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54" name="Conector de seta reta 53"/>
          <p:cNvCxnSpPr/>
          <p:nvPr/>
        </p:nvCxnSpPr>
        <p:spPr>
          <a:xfrm>
            <a:off x="5994772" y="5905280"/>
            <a:ext cx="504056" cy="0"/>
          </a:xfrm>
          <a:prstGeom prst="straightConnector1">
            <a:avLst/>
          </a:prstGeom>
          <a:ln w="12700">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pic>
        <p:nvPicPr>
          <p:cNvPr id="55" name="Picture 9"/>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578948" y="5689296"/>
            <a:ext cx="761285" cy="36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6" name="Picture 10"/>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8484250" y="5689256"/>
            <a:ext cx="401301" cy="36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8" name="Picture 5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11</a:t>
            </a:fld>
            <a:endParaRPr lang="pt-BR" dirty="0">
              <a:solidFill>
                <a:srgbClr val="FFFFFF"/>
              </a:solidFill>
            </a:endParaRPr>
          </a:p>
        </p:txBody>
      </p:sp>
      <p:pic>
        <p:nvPicPr>
          <p:cNvPr id="8" name="Picture 7" descr="PLACA-DE-ATENÇÃO.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40166" y="1476375"/>
            <a:ext cx="504056" cy="480870"/>
          </a:xfrm>
          <a:prstGeom prst="rect">
            <a:avLst/>
          </a:prstGeom>
        </p:spPr>
      </p:pic>
      <p:pic>
        <p:nvPicPr>
          <p:cNvPr id="60" name="Picture 59" descr="PLACA-DE-ATENÇÃO.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40166" y="3348583"/>
            <a:ext cx="504056" cy="480870"/>
          </a:xfrm>
          <a:prstGeom prst="rect">
            <a:avLst/>
          </a:prstGeom>
        </p:spPr>
      </p:pic>
    </p:spTree>
    <p:extLst>
      <p:ext uri="{BB962C8B-B14F-4D97-AF65-F5344CB8AC3E}">
        <p14:creationId xmlns:p14="http://schemas.microsoft.com/office/powerpoint/2010/main" val="1365666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chemeClr val="accent4">
                    <a:lumMod val="25000"/>
                  </a:schemeClr>
                </a:solidFill>
                <a:latin typeface="+mn-lt"/>
                <a:cs typeface="Times New Roman" panose="02020603050405020304" pitchFamily="18" charset="0"/>
              </a:rPr>
              <a:t>Regime </a:t>
            </a:r>
            <a:r>
              <a:rPr lang="en-US" sz="1500" dirty="0" err="1">
                <a:solidFill>
                  <a:schemeClr val="accent4">
                    <a:lumMod val="25000"/>
                  </a:schemeClr>
                </a:solidFill>
                <a:latin typeface="+mn-lt"/>
                <a:cs typeface="Times New Roman" panose="02020603050405020304" pitchFamily="18" charset="0"/>
              </a:rPr>
              <a:t>Brasileiro</a:t>
            </a:r>
            <a:r>
              <a:rPr lang="en-US" sz="1500" dirty="0">
                <a:solidFill>
                  <a:schemeClr val="accent4">
                    <a:lumMod val="25000"/>
                  </a:schemeClr>
                </a:solidFill>
                <a:latin typeface="+mn-lt"/>
                <a:cs typeface="Times New Roman" panose="02020603050405020304" pitchFamily="18" charset="0"/>
              </a:rPr>
              <a:t> de ZPE - </a:t>
            </a:r>
            <a:r>
              <a:rPr lang="en-US" sz="1500" dirty="0" err="1">
                <a:solidFill>
                  <a:schemeClr val="accent4">
                    <a:lumMod val="25000"/>
                  </a:schemeClr>
                </a:solidFill>
                <a:latin typeface="+mn-lt"/>
                <a:cs typeface="Times New Roman" panose="02020603050405020304" pitchFamily="18" charset="0"/>
              </a:rPr>
              <a:t>Limitações</a:t>
            </a:r>
            <a:endParaRPr lang="en-US" sz="1500" dirty="0">
              <a:solidFill>
                <a:schemeClr val="accent4">
                  <a:lumMod val="25000"/>
                </a:schemeClr>
              </a:solidFill>
              <a:latin typeface="+mn-lt"/>
              <a:cs typeface="Times New Roman" panose="02020603050405020304" pitchFamily="18" charset="0"/>
            </a:endParaRPr>
          </a:p>
        </p:txBody>
      </p:sp>
      <p:cxnSp>
        <p:nvCxnSpPr>
          <p:cNvPr id="20" name="Straight Connector 19"/>
          <p:cNvCxnSpPr/>
          <p:nvPr/>
        </p:nvCxnSpPr>
        <p:spPr>
          <a:xfrm>
            <a:off x="810196" y="1044327"/>
            <a:ext cx="0" cy="5544616"/>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2830959"/>
            <a:ext cx="7776864" cy="1200329"/>
          </a:xfrm>
          <a:prstGeom prst="rect">
            <a:avLst/>
          </a:prstGeom>
        </p:spPr>
        <p:txBody>
          <a:bodyPr wrap="square">
            <a:spAutoFit/>
          </a:bodyPr>
          <a:lstStyle/>
          <a:p>
            <a:pPr>
              <a:lnSpc>
                <a:spcPct val="120000"/>
              </a:lnSpc>
            </a:pPr>
            <a:r>
              <a:rPr lang="pt-BR" sz="2000" b="1" dirty="0">
                <a:solidFill>
                  <a:srgbClr val="196666"/>
                </a:solidFill>
              </a:rPr>
              <a:t>É vedada a instalação em ZPE de empresas cujos projetos evidenciem a simples transferência de plantas industriais já instaladas no País.</a:t>
            </a:r>
          </a:p>
        </p:txBody>
      </p:sp>
      <p:pic>
        <p:nvPicPr>
          <p:cNvPr id="58" name="Picture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12</a:t>
            </a:fld>
            <a:endParaRPr lang="pt-BR" dirty="0">
              <a:solidFill>
                <a:srgbClr val="FFFFFF"/>
              </a:solidFill>
            </a:endParaRPr>
          </a:p>
        </p:txBody>
      </p:sp>
      <p:pic>
        <p:nvPicPr>
          <p:cNvPr id="8" name="Picture 7" descr="PLACA-DE-ATENÇÃ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166" y="2797175"/>
            <a:ext cx="504056" cy="480870"/>
          </a:xfrm>
          <a:prstGeom prst="rect">
            <a:avLst/>
          </a:prstGeom>
        </p:spPr>
      </p:pic>
      <p:pic>
        <p:nvPicPr>
          <p:cNvPr id="60" name="Picture 59" descr="PLACA-DE-ATENÇÃ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166" y="4521051"/>
            <a:ext cx="504056" cy="480870"/>
          </a:xfrm>
          <a:prstGeom prst="rect">
            <a:avLst/>
          </a:prstGeom>
        </p:spPr>
      </p:pic>
      <p:sp>
        <p:nvSpPr>
          <p:cNvPr id="13" name="Rectangle 5"/>
          <p:cNvSpPr/>
          <p:nvPr/>
        </p:nvSpPr>
        <p:spPr>
          <a:xfrm>
            <a:off x="1044222" y="4557018"/>
            <a:ext cx="7776864" cy="1569660"/>
          </a:xfrm>
          <a:prstGeom prst="rect">
            <a:avLst/>
          </a:prstGeom>
        </p:spPr>
        <p:txBody>
          <a:bodyPr wrap="square">
            <a:spAutoFit/>
          </a:bodyPr>
          <a:lstStyle/>
          <a:p>
            <a:pPr>
              <a:lnSpc>
                <a:spcPct val="120000"/>
              </a:lnSpc>
            </a:pPr>
            <a:r>
              <a:rPr lang="pt-BR" sz="2000" b="1" dirty="0">
                <a:solidFill>
                  <a:srgbClr val="196666"/>
                </a:solidFill>
              </a:rPr>
              <a:t>Empresa instalada em ZPE não poderá constituir filial ou participar de outra pessoa jurídica localizada fora de ZPE, ainda que para usufruir incentivos previstos na legislação tributária.</a:t>
            </a:r>
          </a:p>
        </p:txBody>
      </p:sp>
      <p:sp>
        <p:nvSpPr>
          <p:cNvPr id="15" name="Rectangle 56"/>
          <p:cNvSpPr/>
          <p:nvPr/>
        </p:nvSpPr>
        <p:spPr>
          <a:xfrm>
            <a:off x="1026220" y="1203771"/>
            <a:ext cx="7776864" cy="1200329"/>
          </a:xfrm>
          <a:prstGeom prst="rect">
            <a:avLst/>
          </a:prstGeom>
        </p:spPr>
        <p:txBody>
          <a:bodyPr wrap="square">
            <a:spAutoFit/>
          </a:bodyPr>
          <a:lstStyle/>
          <a:p>
            <a:pPr>
              <a:lnSpc>
                <a:spcPct val="120000"/>
              </a:lnSpc>
            </a:pPr>
            <a:r>
              <a:rPr lang="pt-BR" sz="2000" b="1" dirty="0">
                <a:solidFill>
                  <a:srgbClr val="196666"/>
                </a:solidFill>
              </a:rPr>
              <a:t>Empresas autorizadas a operar em ZPE: </a:t>
            </a:r>
          </a:p>
          <a:p>
            <a:pPr marL="285750" indent="-285750">
              <a:lnSpc>
                <a:spcPct val="120000"/>
              </a:lnSpc>
              <a:buFont typeface="Arial"/>
              <a:buChar char="•"/>
            </a:pPr>
            <a:r>
              <a:rPr lang="pt-BR" sz="2000" dirty="0">
                <a:solidFill>
                  <a:srgbClr val="161616"/>
                </a:solidFill>
              </a:rPr>
              <a:t>sujeitas às mesmas disposições legais e regulamentares aplicáveis às demais empresas nacionais. </a:t>
            </a:r>
          </a:p>
        </p:txBody>
      </p:sp>
      <p:pic>
        <p:nvPicPr>
          <p:cNvPr id="16" name="Picture 60" descr="PLACA-DE-ATENÇÃ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166" y="1131763"/>
            <a:ext cx="504056" cy="480870"/>
          </a:xfrm>
          <a:prstGeom prst="rect">
            <a:avLst/>
          </a:prstGeom>
        </p:spPr>
      </p:pic>
    </p:spTree>
    <p:extLst>
      <p:ext uri="{BB962C8B-B14F-4D97-AF65-F5344CB8AC3E}">
        <p14:creationId xmlns:p14="http://schemas.microsoft.com/office/powerpoint/2010/main" val="3435677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16"/>
          <p:cNvSpPr/>
          <p:nvPr/>
        </p:nvSpPr>
        <p:spPr>
          <a:xfrm>
            <a:off x="1556861" y="3010212"/>
            <a:ext cx="5760640" cy="720860"/>
          </a:xfrm>
          <a:prstGeom prst="rect">
            <a:avLst/>
          </a:prstGeom>
        </p:spPr>
        <p:txBody>
          <a:bodyPr wrap="square" lIns="104287" tIns="52144" rIns="104287" bIns="52144" anchor="t">
            <a:spAutoFit/>
          </a:bodyPr>
          <a:lstStyle/>
          <a:p>
            <a:pPr>
              <a:defRPr/>
            </a:pPr>
            <a:r>
              <a:rPr lang="pt-BR" sz="4000" b="1" dirty="0" err="1">
                <a:solidFill>
                  <a:schemeClr val="accent4">
                    <a:lumMod val="10000"/>
                  </a:schemeClr>
                </a:solidFill>
                <a:latin typeface="+mn-lt"/>
                <a:cs typeface="Times New Roman"/>
              </a:rPr>
              <a:t>ZPEs</a:t>
            </a:r>
            <a:r>
              <a:rPr lang="pt-BR" sz="4000" b="1" dirty="0">
                <a:solidFill>
                  <a:schemeClr val="accent4">
                    <a:lumMod val="10000"/>
                  </a:schemeClr>
                </a:solidFill>
                <a:latin typeface="+mn-lt"/>
                <a:cs typeface="Times New Roman"/>
              </a:rPr>
              <a:t> no Brasil</a:t>
            </a:r>
          </a:p>
        </p:txBody>
      </p:sp>
      <p:cxnSp>
        <p:nvCxnSpPr>
          <p:cNvPr id="6" name="Straight Connector 5"/>
          <p:cNvCxnSpPr/>
          <p:nvPr/>
        </p:nvCxnSpPr>
        <p:spPr>
          <a:xfrm>
            <a:off x="1170236" y="1476375"/>
            <a:ext cx="0" cy="4176464"/>
          </a:xfrm>
          <a:prstGeom prst="line">
            <a:avLst/>
          </a:prstGeom>
        </p:spPr>
        <p:style>
          <a:lnRef idx="2">
            <a:schemeClr val="accent1"/>
          </a:lnRef>
          <a:fillRef idx="0">
            <a:schemeClr val="accent1"/>
          </a:fillRef>
          <a:effectRef idx="1">
            <a:schemeClr val="accent1"/>
          </a:effectRef>
          <a:fontRef idx="minor">
            <a:schemeClr val="tx1"/>
          </a:fontRef>
        </p:style>
      </p:cxnSp>
      <p:pic>
        <p:nvPicPr>
          <p:cNvPr id="3" name="Picture 2" descr="APRESENTAÇÃO ZPE_entrada de capítulos-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212" y="972319"/>
            <a:ext cx="1205298" cy="222476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030" y="6186831"/>
            <a:ext cx="10713430" cy="1374432"/>
          </a:xfrm>
          <a:prstGeom prst="rect">
            <a:avLst/>
          </a:prstGeom>
        </p:spPr>
      </p:pic>
      <p:sp>
        <p:nvSpPr>
          <p:cNvPr id="8" name="Slide Number Placeholder 1"/>
          <p:cNvSpPr>
            <a:spLocks noGrp="1"/>
          </p:cNvSpPr>
          <p:nvPr>
            <p:ph type="sldNum" sz="quarter" idx="12"/>
          </p:nvPr>
        </p:nvSpPr>
        <p:spPr>
          <a:xfrm>
            <a:off x="7663603" y="6948955"/>
            <a:ext cx="2495127" cy="504084"/>
          </a:xfrm>
        </p:spPr>
        <p:txBody>
          <a:bodyPr/>
          <a:lstStyle/>
          <a:p>
            <a:pPr>
              <a:defRPr/>
            </a:pPr>
            <a:fld id="{26C0C3A3-B454-4941-A6C5-4D3225836897}" type="slidenum">
              <a:rPr lang="pt-BR" smtClean="0">
                <a:solidFill>
                  <a:srgbClr val="FFFFFF"/>
                </a:solidFill>
              </a:rPr>
              <a:pPr>
                <a:defRPr/>
              </a:pPr>
              <a:t>13</a:t>
            </a:fld>
            <a:endParaRPr lang="pt-BR" dirty="0">
              <a:solidFill>
                <a:srgbClr val="FFFFFF"/>
              </a:solidFill>
            </a:endParaRPr>
          </a:p>
        </p:txBody>
      </p:sp>
    </p:spTree>
    <p:extLst>
      <p:ext uri="{BB962C8B-B14F-4D97-AF65-F5344CB8AC3E}">
        <p14:creationId xmlns:p14="http://schemas.microsoft.com/office/powerpoint/2010/main" val="96671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chemeClr val="accent4">
                    <a:lumMod val="25000"/>
                  </a:schemeClr>
                </a:solidFill>
                <a:latin typeface="+mn-lt"/>
                <a:cs typeface="Times New Roman" panose="02020603050405020304" pitchFamily="18" charset="0"/>
              </a:rPr>
              <a:t>ZPE - SITUAÇÃO BRASIL</a:t>
            </a:r>
          </a:p>
        </p:txBody>
      </p:sp>
      <p:cxnSp>
        <p:nvCxnSpPr>
          <p:cNvPr id="20" name="Straight Connector 19"/>
          <p:cNvCxnSpPr/>
          <p:nvPr/>
        </p:nvCxnSpPr>
        <p:spPr>
          <a:xfrm>
            <a:off x="810196" y="1044327"/>
            <a:ext cx="0" cy="1152128"/>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7344816" cy="451406"/>
          </a:xfrm>
          <a:prstGeom prst="rect">
            <a:avLst/>
          </a:prstGeom>
        </p:spPr>
        <p:txBody>
          <a:bodyPr wrap="square">
            <a:spAutoFit/>
          </a:bodyPr>
          <a:lstStyle/>
          <a:p>
            <a:pPr>
              <a:lnSpc>
                <a:spcPct val="120000"/>
              </a:lnSpc>
            </a:pPr>
            <a:r>
              <a:rPr lang="pt-BR" sz="2000" b="1" dirty="0">
                <a:solidFill>
                  <a:srgbClr val="196666"/>
                </a:solidFill>
              </a:rPr>
              <a:t>ZPE no Brasil</a:t>
            </a:r>
          </a:p>
        </p:txBody>
      </p:sp>
      <p:sp>
        <p:nvSpPr>
          <p:cNvPr id="8" name="Rounded Rectangle 103"/>
          <p:cNvSpPr/>
          <p:nvPr/>
        </p:nvSpPr>
        <p:spPr>
          <a:xfrm>
            <a:off x="5346700" y="1188343"/>
            <a:ext cx="5184576" cy="540060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pPr marL="285750" indent="-285750">
              <a:buFont typeface="Arial"/>
              <a:buChar char="•"/>
            </a:pPr>
            <a:r>
              <a:rPr lang="pt-BR" sz="1700" b="1" dirty="0">
                <a:solidFill>
                  <a:srgbClr val="161616"/>
                </a:solidFill>
              </a:rPr>
              <a:t>19 ZPEs em implantação</a:t>
            </a:r>
            <a:br>
              <a:rPr lang="pt-BR" sz="1700" b="1" dirty="0">
                <a:solidFill>
                  <a:srgbClr val="161616"/>
                </a:solidFill>
              </a:rPr>
            </a:br>
            <a:r>
              <a:rPr lang="pt-BR" sz="1700" b="1" dirty="0">
                <a:solidFill>
                  <a:srgbClr val="161616"/>
                </a:solidFill>
              </a:rPr>
              <a:t> efetiva (17 UF)</a:t>
            </a:r>
          </a:p>
          <a:p>
            <a:pPr marL="285750" indent="-285750">
              <a:buFont typeface="Arial"/>
              <a:buChar char="•"/>
            </a:pPr>
            <a:endParaRPr lang="pt-BR" sz="1700" b="1" dirty="0">
              <a:solidFill>
                <a:srgbClr val="161616"/>
              </a:solidFill>
            </a:endParaRPr>
          </a:p>
          <a:p>
            <a:pPr marL="285750" indent="-285750">
              <a:buFont typeface="Arial"/>
              <a:buChar char="•"/>
            </a:pPr>
            <a:r>
              <a:rPr lang="pt-BR" sz="1700" b="1" dirty="0" err="1">
                <a:solidFill>
                  <a:srgbClr val="161616"/>
                </a:solidFill>
              </a:rPr>
              <a:t>ZPEs</a:t>
            </a:r>
            <a:r>
              <a:rPr lang="pt-BR" sz="1700" b="1" dirty="0">
                <a:solidFill>
                  <a:srgbClr val="161616"/>
                </a:solidFill>
              </a:rPr>
              <a:t> encontram-se em diferentes estágios</a:t>
            </a:r>
          </a:p>
          <a:p>
            <a:pPr marL="285750" indent="-285750">
              <a:buFont typeface="Arial"/>
              <a:buChar char="•"/>
            </a:pPr>
            <a:endParaRPr lang="pt-BR" sz="1700" b="1" dirty="0">
              <a:solidFill>
                <a:srgbClr val="161616"/>
              </a:solidFill>
            </a:endParaRPr>
          </a:p>
          <a:p>
            <a:pPr marL="285750" indent="-285750">
              <a:buFont typeface="Arial"/>
              <a:buChar char="•"/>
            </a:pPr>
            <a:r>
              <a:rPr lang="pt-BR" sz="1700" b="1" dirty="0" err="1">
                <a:solidFill>
                  <a:srgbClr val="161616"/>
                </a:solidFill>
              </a:rPr>
              <a:t>ZPEs</a:t>
            </a:r>
            <a:r>
              <a:rPr lang="pt-BR" sz="1700" b="1" dirty="0">
                <a:solidFill>
                  <a:srgbClr val="161616"/>
                </a:solidFill>
              </a:rPr>
              <a:t> do Acre e do Ceará                       → alfandegadas pela Receita Federal</a:t>
            </a:r>
          </a:p>
          <a:p>
            <a:pPr marL="285750" indent="-285750">
              <a:buFont typeface="Arial"/>
              <a:buChar char="•"/>
            </a:pPr>
            <a:endParaRPr lang="pt-BR" sz="1700" b="1" dirty="0">
              <a:solidFill>
                <a:srgbClr val="161616"/>
              </a:solidFill>
            </a:endParaRPr>
          </a:p>
          <a:p>
            <a:pPr marL="285750" indent="-285750">
              <a:buFont typeface="Arial"/>
              <a:buChar char="•"/>
            </a:pPr>
            <a:r>
              <a:rPr lang="pt-BR" sz="1700" b="1" dirty="0">
                <a:solidFill>
                  <a:srgbClr val="161616"/>
                </a:solidFill>
              </a:rPr>
              <a:t>ZPE do Piauí em processo de finalização do alfandegamento</a:t>
            </a:r>
          </a:p>
          <a:p>
            <a:pPr marL="285750" indent="-285750">
              <a:buFont typeface="Arial"/>
              <a:buChar char="•"/>
            </a:pPr>
            <a:endParaRPr lang="pt-BR" sz="1700" b="1" dirty="0">
              <a:solidFill>
                <a:srgbClr val="161616"/>
              </a:solidFill>
            </a:endParaRPr>
          </a:p>
          <a:p>
            <a:pPr marL="285750" indent="-285750">
              <a:buFont typeface="Arial"/>
              <a:buChar char="•"/>
            </a:pPr>
            <a:r>
              <a:rPr lang="pt-BR" sz="1700" b="1" dirty="0" err="1">
                <a:solidFill>
                  <a:srgbClr val="161616"/>
                </a:solidFill>
              </a:rPr>
              <a:t>ZPEs</a:t>
            </a:r>
            <a:r>
              <a:rPr lang="pt-BR" sz="1700" b="1" dirty="0">
                <a:solidFill>
                  <a:srgbClr val="161616"/>
                </a:solidFill>
              </a:rPr>
              <a:t> com projetos industriais aprovados: </a:t>
            </a:r>
          </a:p>
          <a:p>
            <a:pPr marL="807186" lvl="1" indent="-285750">
              <a:buFont typeface="Arial"/>
              <a:buChar char="•"/>
            </a:pPr>
            <a:r>
              <a:rPr lang="pt-BR" sz="1700" b="1" dirty="0">
                <a:solidFill>
                  <a:srgbClr val="161616"/>
                </a:solidFill>
              </a:rPr>
              <a:t>Acre  (4) </a:t>
            </a:r>
          </a:p>
          <a:p>
            <a:pPr marL="807186" lvl="1" indent="-285750">
              <a:buFont typeface="Arial"/>
              <a:buChar char="•"/>
            </a:pPr>
            <a:r>
              <a:rPr lang="pt-BR" sz="1700" b="1" dirty="0">
                <a:solidFill>
                  <a:srgbClr val="161616"/>
                </a:solidFill>
              </a:rPr>
              <a:t>Piauí  (4)</a:t>
            </a:r>
          </a:p>
          <a:p>
            <a:pPr marL="807186" lvl="1" indent="-285750">
              <a:buFont typeface="Arial"/>
              <a:buChar char="•"/>
            </a:pPr>
            <a:r>
              <a:rPr lang="pt-BR" sz="1700" b="1" dirty="0">
                <a:solidFill>
                  <a:srgbClr val="161616"/>
                </a:solidFill>
              </a:rPr>
              <a:t>Ceará (4)</a:t>
            </a:r>
          </a:p>
        </p:txBody>
      </p:sp>
      <p:pic>
        <p:nvPicPr>
          <p:cNvPr id="3" name="Picture 2" descr="MAP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189" y="1741421"/>
            <a:ext cx="6624735" cy="5242183"/>
          </a:xfrm>
          <a:prstGeom prst="rect">
            <a:avLst/>
          </a:prstGeom>
          <a:effectLst>
            <a:outerShdw blurRad="50800" dist="38100" dir="5400000" algn="t" rotWithShape="0">
              <a:prstClr val="black">
                <a:alpha val="40000"/>
              </a:prstClr>
            </a:outerShdw>
          </a:effec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7"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14</a:t>
            </a:fld>
            <a:endParaRPr lang="pt-BR" dirty="0">
              <a:solidFill>
                <a:srgbClr val="FFFFFF"/>
              </a:solidFill>
            </a:endParaRPr>
          </a:p>
        </p:txBody>
      </p:sp>
    </p:spTree>
    <p:extLst>
      <p:ext uri="{BB962C8B-B14F-4D97-AF65-F5344CB8AC3E}">
        <p14:creationId xmlns:p14="http://schemas.microsoft.com/office/powerpoint/2010/main" val="1807990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cxnSp>
        <p:nvCxnSpPr>
          <p:cNvPr id="20" name="Straight Connector 19"/>
          <p:cNvCxnSpPr/>
          <p:nvPr/>
        </p:nvCxnSpPr>
        <p:spPr>
          <a:xfrm>
            <a:off x="954212"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170236" y="1332359"/>
            <a:ext cx="8352928" cy="1015663"/>
          </a:xfrm>
          <a:prstGeom prst="rect">
            <a:avLst/>
          </a:prstGeom>
        </p:spPr>
        <p:txBody>
          <a:bodyPr wrap="square">
            <a:spAutoFit/>
          </a:bodyPr>
          <a:lstStyle/>
          <a:p>
            <a:pPr>
              <a:lnSpc>
                <a:spcPct val="120000"/>
              </a:lnSpc>
            </a:pPr>
            <a:r>
              <a:rPr lang="pt-BR" sz="2500" b="1" dirty="0">
                <a:solidFill>
                  <a:srgbClr val="196666"/>
                </a:solidFill>
              </a:rPr>
              <a:t>ZPE DO PECÉM - Ceará</a:t>
            </a:r>
          </a:p>
          <a:p>
            <a:pPr>
              <a:lnSpc>
                <a:spcPct val="120000"/>
              </a:lnSpc>
            </a:pPr>
            <a:r>
              <a:rPr lang="pt-BR" sz="2500" b="1" dirty="0">
                <a:solidFill>
                  <a:srgbClr val="196666"/>
                </a:solidFill>
              </a:rPr>
              <a:t>(Complexo Ind. e Portuário do Pecém)</a:t>
            </a:r>
          </a:p>
        </p:txBody>
      </p:sp>
      <p:pic>
        <p:nvPicPr>
          <p:cNvPr id="13" name="Picture 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64" y="1044327"/>
            <a:ext cx="900000" cy="810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4"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ZPEs </a:t>
            </a:r>
            <a:r>
              <a:rPr lang="en-US" sz="1500" dirty="0" err="1">
                <a:solidFill>
                  <a:srgbClr val="363636"/>
                </a:solidFill>
                <a:latin typeface="+mn-lt"/>
                <a:cs typeface="Times New Roman" panose="02020603050405020304" pitchFamily="18" charset="0"/>
              </a:rPr>
              <a:t>em</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estágio</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mais</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adiantado</a:t>
            </a:r>
            <a:r>
              <a:rPr lang="en-US" sz="1500" dirty="0">
                <a:solidFill>
                  <a:srgbClr val="363636"/>
                </a:solidFill>
                <a:latin typeface="+mn-lt"/>
                <a:cs typeface="Times New Roman" panose="02020603050405020304" pitchFamily="18" charset="0"/>
              </a:rPr>
              <a:t> de </a:t>
            </a:r>
            <a:r>
              <a:rPr lang="en-US" sz="1500" dirty="0" err="1">
                <a:solidFill>
                  <a:srgbClr val="363636"/>
                </a:solidFill>
                <a:latin typeface="+mn-lt"/>
                <a:cs typeface="Times New Roman" panose="02020603050405020304" pitchFamily="18" charset="0"/>
              </a:rPr>
              <a:t>implantação</a:t>
            </a:r>
            <a:r>
              <a:rPr lang="en-US" sz="1500" dirty="0">
                <a:solidFill>
                  <a:srgbClr val="363636"/>
                </a:solidFill>
                <a:latin typeface="+mn-lt"/>
                <a:cs typeface="Times New Roman" panose="02020603050405020304" pitchFamily="18" charset="0"/>
              </a:rPr>
              <a:t> no </a:t>
            </a:r>
            <a:r>
              <a:rPr lang="en-US" sz="1500" dirty="0" err="1">
                <a:solidFill>
                  <a:srgbClr val="363636"/>
                </a:solidFill>
                <a:latin typeface="+mn-lt"/>
                <a:cs typeface="Times New Roman" panose="02020603050405020304" pitchFamily="18" charset="0"/>
              </a:rPr>
              <a:t>país</a:t>
            </a:r>
            <a:endParaRPr lang="en-US" sz="1500" dirty="0">
              <a:solidFill>
                <a:srgbClr val="363636"/>
              </a:solidFill>
              <a:latin typeface="+mn-lt"/>
              <a:cs typeface="Times New Roman" panose="02020603050405020304" pitchFamily="18" charset="0"/>
            </a:endParaRPr>
          </a:p>
        </p:txBody>
      </p:sp>
      <p:sp>
        <p:nvSpPr>
          <p:cNvPr id="15" name="CaixaDeTexto 9"/>
          <p:cNvSpPr txBox="1">
            <a:spLocks/>
          </p:cNvSpPr>
          <p:nvPr/>
        </p:nvSpPr>
        <p:spPr>
          <a:xfrm>
            <a:off x="954212" y="2988543"/>
            <a:ext cx="3960440" cy="3944819"/>
          </a:xfrm>
          <a:prstGeom prst="rect">
            <a:avLst/>
          </a:prstGeom>
          <a:noFill/>
          <a:ln>
            <a:noFill/>
          </a:ln>
          <a:effectLst/>
        </p:spPr>
        <p:txBody>
          <a:bodyPr wrap="square" lIns="104287" tIns="52144" rIns="104287" bIns="52144" numCol="1" rtlCol="0">
            <a:spAutoFit/>
          </a:bodyPr>
          <a:lstStyle/>
          <a:p>
            <a:pPr marL="311413" indent="-311413">
              <a:lnSpc>
                <a:spcPct val="150000"/>
              </a:lnSpc>
              <a:spcAft>
                <a:spcPts val="342"/>
              </a:spcAft>
              <a:buFont typeface="Arial"/>
              <a:buChar char="•"/>
            </a:pPr>
            <a:r>
              <a:rPr lang="pt-BR" sz="1700" b="1" dirty="0">
                <a:solidFill>
                  <a:srgbClr val="161616"/>
                </a:solidFill>
              </a:rPr>
              <a:t>Tamanho (ha): </a:t>
            </a:r>
            <a:r>
              <a:rPr lang="pt-BR" sz="1700" dirty="0">
                <a:solidFill>
                  <a:srgbClr val="161616"/>
                </a:solidFill>
              </a:rPr>
              <a:t>6.182,52</a:t>
            </a:r>
          </a:p>
          <a:p>
            <a:pPr marL="311413" indent="-311413">
              <a:lnSpc>
                <a:spcPct val="150000"/>
              </a:lnSpc>
              <a:spcAft>
                <a:spcPts val="342"/>
              </a:spcAft>
              <a:buFont typeface="Arial"/>
              <a:buChar char="•"/>
            </a:pPr>
            <a:r>
              <a:rPr lang="pt-BR" sz="1700" b="1" dirty="0">
                <a:solidFill>
                  <a:srgbClr val="161616"/>
                </a:solidFill>
              </a:rPr>
              <a:t>Perfil Industrial Proposto: </a:t>
            </a:r>
          </a:p>
          <a:p>
            <a:pPr marL="832849" lvl="1" indent="-311413">
              <a:lnSpc>
                <a:spcPct val="150000"/>
              </a:lnSpc>
              <a:spcAft>
                <a:spcPts val="342"/>
              </a:spcAft>
              <a:buFont typeface="Arial"/>
              <a:buChar char="•"/>
            </a:pPr>
            <a:r>
              <a:rPr lang="pt-BR" sz="1700" dirty="0">
                <a:solidFill>
                  <a:srgbClr val="161616"/>
                </a:solidFill>
              </a:rPr>
              <a:t>Siderurgia</a:t>
            </a:r>
          </a:p>
          <a:p>
            <a:pPr marL="832849" lvl="1" indent="-311413">
              <a:lnSpc>
                <a:spcPct val="150000"/>
              </a:lnSpc>
              <a:spcAft>
                <a:spcPts val="342"/>
              </a:spcAft>
              <a:buFont typeface="Arial"/>
              <a:buChar char="•"/>
            </a:pPr>
            <a:r>
              <a:rPr lang="pt-BR" sz="1700" dirty="0">
                <a:solidFill>
                  <a:srgbClr val="161616"/>
                </a:solidFill>
              </a:rPr>
              <a:t>Calçados</a:t>
            </a:r>
          </a:p>
          <a:p>
            <a:pPr marL="832849" lvl="1" indent="-311413">
              <a:lnSpc>
                <a:spcPct val="150000"/>
              </a:lnSpc>
              <a:spcAft>
                <a:spcPts val="342"/>
              </a:spcAft>
              <a:buFont typeface="Arial"/>
              <a:buChar char="•"/>
            </a:pPr>
            <a:r>
              <a:rPr lang="pt-BR" sz="1700" dirty="0">
                <a:solidFill>
                  <a:srgbClr val="161616"/>
                </a:solidFill>
              </a:rPr>
              <a:t>Têxtil</a:t>
            </a:r>
          </a:p>
          <a:p>
            <a:pPr marL="832849" lvl="1" indent="-311413">
              <a:lnSpc>
                <a:spcPct val="150000"/>
              </a:lnSpc>
              <a:spcAft>
                <a:spcPts val="342"/>
              </a:spcAft>
              <a:buFont typeface="Arial"/>
              <a:buChar char="•"/>
            </a:pPr>
            <a:r>
              <a:rPr lang="pt-BR" sz="1700" dirty="0">
                <a:solidFill>
                  <a:srgbClr val="161616"/>
                </a:solidFill>
              </a:rPr>
              <a:t>Cerâmica </a:t>
            </a:r>
          </a:p>
          <a:p>
            <a:pPr marL="832849" lvl="1" indent="-311413">
              <a:lnSpc>
                <a:spcPct val="150000"/>
              </a:lnSpc>
              <a:spcAft>
                <a:spcPts val="342"/>
              </a:spcAft>
              <a:buFont typeface="Arial"/>
              <a:buChar char="•"/>
            </a:pPr>
            <a:r>
              <a:rPr lang="pt-BR" sz="1700" dirty="0">
                <a:solidFill>
                  <a:srgbClr val="161616"/>
                </a:solidFill>
              </a:rPr>
              <a:t>Granito </a:t>
            </a:r>
          </a:p>
          <a:p>
            <a:pPr marL="832849" lvl="1" indent="-311413">
              <a:lnSpc>
                <a:spcPct val="150000"/>
              </a:lnSpc>
              <a:spcAft>
                <a:spcPts val="342"/>
              </a:spcAft>
              <a:buFont typeface="Arial"/>
              <a:buChar char="•"/>
            </a:pPr>
            <a:r>
              <a:rPr lang="pt-BR" sz="1700" dirty="0">
                <a:solidFill>
                  <a:srgbClr val="161616"/>
                </a:solidFill>
              </a:rPr>
              <a:t>Pescados </a:t>
            </a:r>
          </a:p>
          <a:p>
            <a:pPr marL="832849" lvl="1" indent="-311413">
              <a:lnSpc>
                <a:spcPct val="150000"/>
              </a:lnSpc>
              <a:spcAft>
                <a:spcPts val="342"/>
              </a:spcAft>
              <a:buFont typeface="Arial"/>
              <a:buChar char="•"/>
            </a:pPr>
            <a:r>
              <a:rPr lang="pt-BR" sz="1700" dirty="0">
                <a:solidFill>
                  <a:srgbClr val="161616"/>
                </a:solidFill>
              </a:rPr>
              <a:t>Fruticultura</a:t>
            </a:r>
          </a:p>
        </p:txBody>
      </p:sp>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70" y="6222623"/>
            <a:ext cx="10713430" cy="1374432"/>
          </a:xfrm>
          <a:prstGeom prst="rect">
            <a:avLst/>
          </a:prstGeom>
        </p:spPr>
      </p:pic>
      <p:sp>
        <p:nvSpPr>
          <p:cNvPr id="18" name="CaixaDeTexto 9"/>
          <p:cNvSpPr txBox="1">
            <a:spLocks/>
          </p:cNvSpPr>
          <p:nvPr/>
        </p:nvSpPr>
        <p:spPr>
          <a:xfrm>
            <a:off x="4842644" y="2988543"/>
            <a:ext cx="5688632" cy="3005844"/>
          </a:xfrm>
          <a:prstGeom prst="rect">
            <a:avLst/>
          </a:prstGeom>
          <a:noFill/>
          <a:ln>
            <a:noFill/>
          </a:ln>
          <a:effectLst/>
        </p:spPr>
        <p:txBody>
          <a:bodyPr wrap="square" lIns="104287" tIns="52144" rIns="104287" bIns="52144" numCol="1" rtlCol="0">
            <a:spAutoFit/>
          </a:bodyPr>
          <a:lstStyle/>
          <a:p>
            <a:pPr marL="311413" indent="-311413">
              <a:lnSpc>
                <a:spcPct val="150000"/>
              </a:lnSpc>
              <a:spcAft>
                <a:spcPts val="342"/>
              </a:spcAft>
              <a:buFont typeface="Arial"/>
              <a:buChar char="•"/>
            </a:pPr>
            <a:r>
              <a:rPr lang="pt-BR" sz="1700" b="1" dirty="0">
                <a:solidFill>
                  <a:srgbClr val="161616"/>
                </a:solidFill>
              </a:rPr>
              <a:t>Projetos Industriais Aprovados: </a:t>
            </a:r>
          </a:p>
          <a:p>
            <a:pPr marL="832849" lvl="1" indent="-311413">
              <a:lnSpc>
                <a:spcPct val="150000"/>
              </a:lnSpc>
              <a:spcAft>
                <a:spcPts val="342"/>
              </a:spcAft>
              <a:buFont typeface="Arial"/>
              <a:buChar char="•"/>
            </a:pPr>
            <a:r>
              <a:rPr lang="pt-BR" sz="1700" b="1" dirty="0">
                <a:solidFill>
                  <a:srgbClr val="161616"/>
                </a:solidFill>
              </a:rPr>
              <a:t>Comp. Siderúrgica do </a:t>
            </a:r>
            <a:r>
              <a:rPr lang="pt-BR" sz="1700" b="1" dirty="0" err="1">
                <a:solidFill>
                  <a:srgbClr val="161616"/>
                </a:solidFill>
              </a:rPr>
              <a:t>Pecém</a:t>
            </a:r>
            <a:r>
              <a:rPr lang="pt-BR" sz="1700" b="1" dirty="0">
                <a:solidFill>
                  <a:srgbClr val="161616"/>
                </a:solidFill>
              </a:rPr>
              <a:t> (CSP): </a:t>
            </a:r>
            <a:r>
              <a:rPr lang="pt-BR" sz="1700" dirty="0">
                <a:solidFill>
                  <a:srgbClr val="161616"/>
                </a:solidFill>
              </a:rPr>
              <a:t>placas de aço</a:t>
            </a:r>
          </a:p>
          <a:p>
            <a:pPr marL="832849" lvl="1" indent="-311413">
              <a:lnSpc>
                <a:spcPct val="150000"/>
              </a:lnSpc>
              <a:spcAft>
                <a:spcPts val="342"/>
              </a:spcAft>
              <a:buFont typeface="Arial"/>
              <a:buChar char="•"/>
            </a:pPr>
            <a:r>
              <a:rPr lang="pt-BR" sz="1700" b="1" dirty="0">
                <a:solidFill>
                  <a:srgbClr val="161616"/>
                </a:solidFill>
              </a:rPr>
              <a:t>Vale </a:t>
            </a:r>
            <a:r>
              <a:rPr lang="pt-BR" sz="1700" b="1" dirty="0" err="1">
                <a:solidFill>
                  <a:srgbClr val="161616"/>
                </a:solidFill>
              </a:rPr>
              <a:t>Pecém</a:t>
            </a:r>
            <a:r>
              <a:rPr lang="pt-BR" sz="1700" b="1" dirty="0">
                <a:solidFill>
                  <a:srgbClr val="161616"/>
                </a:solidFill>
              </a:rPr>
              <a:t>: </a:t>
            </a:r>
            <a:r>
              <a:rPr lang="pt-BR" sz="1700" dirty="0">
                <a:solidFill>
                  <a:srgbClr val="161616"/>
                </a:solidFill>
              </a:rPr>
              <a:t>minérios </a:t>
            </a:r>
          </a:p>
          <a:p>
            <a:pPr marL="832849" lvl="1" indent="-311413">
              <a:lnSpc>
                <a:spcPct val="150000"/>
              </a:lnSpc>
              <a:spcAft>
                <a:spcPts val="342"/>
              </a:spcAft>
              <a:buFont typeface="Arial"/>
              <a:buChar char="•"/>
            </a:pPr>
            <a:r>
              <a:rPr lang="pt-BR" sz="1700" b="1" dirty="0">
                <a:solidFill>
                  <a:srgbClr val="161616"/>
                </a:solidFill>
              </a:rPr>
              <a:t>White Martins: </a:t>
            </a:r>
            <a:r>
              <a:rPr lang="pt-BR" sz="1700" dirty="0">
                <a:solidFill>
                  <a:srgbClr val="161616"/>
                </a:solidFill>
              </a:rPr>
              <a:t>gases industriais.</a:t>
            </a:r>
          </a:p>
          <a:p>
            <a:pPr marL="832849" lvl="1" indent="-311413">
              <a:lnSpc>
                <a:spcPct val="150000"/>
              </a:lnSpc>
              <a:spcAft>
                <a:spcPts val="342"/>
              </a:spcAft>
              <a:buFont typeface="Arial"/>
              <a:buChar char="•"/>
            </a:pPr>
            <a:r>
              <a:rPr lang="pt-BR" sz="1700" b="1" dirty="0">
                <a:solidFill>
                  <a:srgbClr val="161616"/>
                </a:solidFill>
              </a:rPr>
              <a:t>Phoenix do </a:t>
            </a:r>
            <a:r>
              <a:rPr lang="pt-BR" sz="1700" b="1" dirty="0" err="1">
                <a:solidFill>
                  <a:srgbClr val="161616"/>
                </a:solidFill>
              </a:rPr>
              <a:t>Pecém</a:t>
            </a:r>
            <a:r>
              <a:rPr lang="pt-BR" sz="1700" b="1" dirty="0">
                <a:solidFill>
                  <a:srgbClr val="161616"/>
                </a:solidFill>
              </a:rPr>
              <a:t>: </a:t>
            </a:r>
            <a:br>
              <a:rPr lang="pt-BR" sz="1700" dirty="0">
                <a:solidFill>
                  <a:srgbClr val="161616"/>
                </a:solidFill>
              </a:rPr>
            </a:br>
            <a:r>
              <a:rPr lang="pt-BR" sz="1700" dirty="0">
                <a:solidFill>
                  <a:srgbClr val="161616"/>
                </a:solidFill>
              </a:rPr>
              <a:t>resíduos siderúrgicos</a:t>
            </a:r>
          </a:p>
        </p:txBody>
      </p:sp>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15</a:t>
            </a:fld>
            <a:endParaRPr lang="pt-BR" dirty="0">
              <a:solidFill>
                <a:srgbClr val="FFFFFF"/>
              </a:solidFill>
            </a:endParaRPr>
          </a:p>
        </p:txBody>
      </p:sp>
    </p:spTree>
    <p:extLst>
      <p:ext uri="{BB962C8B-B14F-4D97-AF65-F5344CB8AC3E}">
        <p14:creationId xmlns:p14="http://schemas.microsoft.com/office/powerpoint/2010/main" val="2947035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cxnSp>
        <p:nvCxnSpPr>
          <p:cNvPr id="20" name="Straight Connector 19"/>
          <p:cNvCxnSpPr/>
          <p:nvPr/>
        </p:nvCxnSpPr>
        <p:spPr>
          <a:xfrm>
            <a:off x="954212"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170236" y="1332359"/>
            <a:ext cx="8352928" cy="1015663"/>
          </a:xfrm>
          <a:prstGeom prst="rect">
            <a:avLst/>
          </a:prstGeom>
        </p:spPr>
        <p:txBody>
          <a:bodyPr wrap="square">
            <a:spAutoFit/>
          </a:bodyPr>
          <a:lstStyle/>
          <a:p>
            <a:pPr>
              <a:lnSpc>
                <a:spcPct val="120000"/>
              </a:lnSpc>
            </a:pPr>
            <a:r>
              <a:rPr lang="pt-BR" sz="2500" b="1" dirty="0">
                <a:solidFill>
                  <a:srgbClr val="196666"/>
                </a:solidFill>
              </a:rPr>
              <a:t>ZPE DO PECÉM - Ceará</a:t>
            </a:r>
          </a:p>
          <a:p>
            <a:pPr>
              <a:lnSpc>
                <a:spcPct val="120000"/>
              </a:lnSpc>
            </a:pPr>
            <a:r>
              <a:rPr lang="pt-BR" sz="2500" b="1" dirty="0">
                <a:solidFill>
                  <a:srgbClr val="196666"/>
                </a:solidFill>
              </a:rPr>
              <a:t>(Complexo Ind. e Portuário do Pecém)</a:t>
            </a:r>
          </a:p>
        </p:txBody>
      </p:sp>
      <p:pic>
        <p:nvPicPr>
          <p:cNvPr id="13" name="Picture 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108" y="1044327"/>
            <a:ext cx="900000" cy="810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4"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ZPEs </a:t>
            </a:r>
            <a:r>
              <a:rPr lang="en-US" sz="1500" dirty="0" err="1">
                <a:solidFill>
                  <a:srgbClr val="363636"/>
                </a:solidFill>
                <a:latin typeface="+mn-lt"/>
                <a:cs typeface="Times New Roman" panose="02020603050405020304" pitchFamily="18" charset="0"/>
              </a:rPr>
              <a:t>em</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estágio</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mais</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adiantado</a:t>
            </a:r>
            <a:r>
              <a:rPr lang="en-US" sz="1500" dirty="0">
                <a:solidFill>
                  <a:srgbClr val="363636"/>
                </a:solidFill>
                <a:latin typeface="+mn-lt"/>
                <a:cs typeface="Times New Roman" panose="02020603050405020304" pitchFamily="18" charset="0"/>
              </a:rPr>
              <a:t> de </a:t>
            </a:r>
            <a:r>
              <a:rPr lang="en-US" sz="1500" dirty="0" err="1">
                <a:solidFill>
                  <a:srgbClr val="363636"/>
                </a:solidFill>
                <a:latin typeface="+mn-lt"/>
                <a:cs typeface="Times New Roman" panose="02020603050405020304" pitchFamily="18" charset="0"/>
              </a:rPr>
              <a:t>implantação</a:t>
            </a:r>
            <a:r>
              <a:rPr lang="en-US" sz="1500" dirty="0">
                <a:solidFill>
                  <a:srgbClr val="363636"/>
                </a:solidFill>
                <a:latin typeface="+mn-lt"/>
                <a:cs typeface="Times New Roman" panose="02020603050405020304" pitchFamily="18" charset="0"/>
              </a:rPr>
              <a:t> no </a:t>
            </a:r>
            <a:r>
              <a:rPr lang="en-US" sz="1500" dirty="0" err="1">
                <a:solidFill>
                  <a:srgbClr val="363636"/>
                </a:solidFill>
                <a:latin typeface="+mn-lt"/>
                <a:cs typeface="Times New Roman" panose="02020603050405020304" pitchFamily="18" charset="0"/>
              </a:rPr>
              <a:t>país</a:t>
            </a:r>
            <a:endParaRPr lang="en-US" sz="1500" dirty="0">
              <a:solidFill>
                <a:srgbClr val="363636"/>
              </a:solidFill>
              <a:latin typeface="+mn-lt"/>
              <a:cs typeface="Times New Roman" panose="02020603050405020304" pitchFamily="18" charset="0"/>
            </a:endParaRPr>
          </a:p>
        </p:txBody>
      </p:sp>
      <p:sp>
        <p:nvSpPr>
          <p:cNvPr id="19" name="Retângulo de cantos arredondados 10"/>
          <p:cNvSpPr/>
          <p:nvPr/>
        </p:nvSpPr>
        <p:spPr>
          <a:xfrm>
            <a:off x="810196" y="2940933"/>
            <a:ext cx="2448272" cy="839791"/>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t" anchorCtr="0"/>
          <a:lstStyle/>
          <a:p>
            <a:pPr algn="ctr"/>
            <a:r>
              <a:rPr lang="pt-BR" sz="1400" b="1" dirty="0">
                <a:solidFill>
                  <a:srgbClr val="161616"/>
                </a:solidFill>
              </a:rPr>
              <a:t>Infraestrutura do Porto do </a:t>
            </a:r>
            <a:r>
              <a:rPr lang="pt-BR" sz="1400" b="1" dirty="0" err="1">
                <a:solidFill>
                  <a:srgbClr val="161616"/>
                </a:solidFill>
              </a:rPr>
              <a:t>Pecém</a:t>
            </a:r>
            <a:r>
              <a:rPr lang="pt-BR" sz="1400" b="1" dirty="0">
                <a:solidFill>
                  <a:srgbClr val="161616"/>
                </a:solidFill>
              </a:rPr>
              <a:t>/CE</a:t>
            </a:r>
          </a:p>
          <a:p>
            <a:pPr algn="ctr"/>
            <a:endParaRPr lang="pt-BR" dirty="0">
              <a:solidFill>
                <a:srgbClr val="161616"/>
              </a:solidFill>
            </a:endParaRPr>
          </a:p>
        </p:txBody>
      </p:sp>
      <p:sp>
        <p:nvSpPr>
          <p:cNvPr id="21" name="Retângulo de cantos arredondados 11"/>
          <p:cNvSpPr/>
          <p:nvPr/>
        </p:nvSpPr>
        <p:spPr>
          <a:xfrm>
            <a:off x="4371472" y="2940933"/>
            <a:ext cx="2052016" cy="839698"/>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t" anchorCtr="0"/>
          <a:lstStyle/>
          <a:p>
            <a:pPr algn="ctr"/>
            <a:r>
              <a:rPr lang="pt-BR" sz="1400" b="1" dirty="0">
                <a:solidFill>
                  <a:srgbClr val="161616"/>
                </a:solidFill>
              </a:rPr>
              <a:t>Empresas Multinacionais</a:t>
            </a:r>
          </a:p>
          <a:p>
            <a:pPr algn="ctr"/>
            <a:endParaRPr lang="pt-BR" dirty="0">
              <a:solidFill>
                <a:srgbClr val="161616"/>
              </a:solidFill>
            </a:endParaRPr>
          </a:p>
        </p:txBody>
      </p:sp>
      <p:sp>
        <p:nvSpPr>
          <p:cNvPr id="22" name="Retângulo de cantos arredondados 12"/>
          <p:cNvSpPr/>
          <p:nvPr/>
        </p:nvSpPr>
        <p:spPr>
          <a:xfrm>
            <a:off x="7578948" y="2940933"/>
            <a:ext cx="2052016" cy="839698"/>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t" anchorCtr="0"/>
          <a:lstStyle/>
          <a:p>
            <a:pPr algn="ctr"/>
            <a:r>
              <a:rPr lang="pt-BR" sz="1400" b="1" dirty="0">
                <a:solidFill>
                  <a:srgbClr val="161616"/>
                </a:solidFill>
              </a:rPr>
              <a:t>Cadeias de Produção Global</a:t>
            </a:r>
          </a:p>
          <a:p>
            <a:pPr algn="ctr"/>
            <a:endParaRPr lang="pt-BR" dirty="0">
              <a:solidFill>
                <a:srgbClr val="161616"/>
              </a:solidFill>
            </a:endParaRPr>
          </a:p>
        </p:txBody>
      </p:sp>
      <p:pic>
        <p:nvPicPr>
          <p:cNvPr id="24" name="Imagem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68427" y="3924647"/>
            <a:ext cx="2706840" cy="1906308"/>
          </a:xfrm>
          <a:prstGeom prst="rect">
            <a:avLst/>
          </a:prstGeom>
          <a:noFill/>
          <a:ln w="28575">
            <a:noFill/>
          </a:ln>
          <a:effectLst>
            <a:outerShdw blurRad="76200" dir="13500000" sy="23000" kx="1200000" algn="br" rotWithShape="0">
              <a:prstClr val="black">
                <a:alpha val="20000"/>
              </a:prstClr>
            </a:outerShdw>
          </a:effectLst>
        </p:spPr>
      </p:pic>
      <p:pic>
        <p:nvPicPr>
          <p:cNvPr id="26" name="Imagem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36834" y="3852639"/>
            <a:ext cx="962194" cy="907149"/>
          </a:xfrm>
          <a:prstGeom prst="rect">
            <a:avLst/>
          </a:prstGeom>
          <a:noFill/>
          <a:ln w="28575">
            <a:noFill/>
          </a:ln>
          <a:effectLst>
            <a:outerShdw blurRad="76200" dir="13500000" sy="23000" kx="1200000" algn="br" rotWithShape="0">
              <a:prstClr val="black">
                <a:alpha val="20000"/>
              </a:prstClr>
            </a:outerShdw>
          </a:effectLst>
        </p:spPr>
      </p:pic>
      <p:pic>
        <p:nvPicPr>
          <p:cNvPr id="27" name="Imagem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597150" y="3859699"/>
            <a:ext cx="1250937" cy="864096"/>
          </a:xfrm>
          <a:prstGeom prst="rect">
            <a:avLst/>
          </a:prstGeom>
          <a:noFill/>
          <a:ln w="28575">
            <a:noFill/>
          </a:ln>
          <a:effectLst>
            <a:outerShdw blurRad="76200" dir="13500000" sy="23000" kx="1200000" algn="br" rotWithShape="0">
              <a:prstClr val="black">
                <a:alpha val="20000"/>
              </a:prstClr>
            </a:outerShdw>
          </a:effectLst>
        </p:spPr>
      </p:pic>
      <p:pic>
        <p:nvPicPr>
          <p:cNvPr id="28" name="Imagem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362924" y="4939819"/>
            <a:ext cx="2520280" cy="1042212"/>
          </a:xfrm>
          <a:prstGeom prst="rect">
            <a:avLst/>
          </a:prstGeom>
          <a:noFill/>
          <a:ln w="28575">
            <a:noFill/>
          </a:ln>
          <a:effectLst>
            <a:outerShdw blurRad="76200" dir="13500000" sy="23000" kx="1200000" algn="br" rotWithShape="0">
              <a:prstClr val="black">
                <a:alpha val="20000"/>
              </a:prstClr>
            </a:outerShdw>
          </a:effectLst>
        </p:spPr>
      </p:pic>
      <p:pic>
        <p:nvPicPr>
          <p:cNvPr id="29" name="Picture 2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870" y="6222623"/>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16</a:t>
            </a:fld>
            <a:endParaRPr lang="pt-BR" dirty="0">
              <a:solidFill>
                <a:srgbClr val="FFFFFF"/>
              </a:solidFill>
            </a:endParaRPr>
          </a:p>
        </p:txBody>
      </p:sp>
      <p:pic>
        <p:nvPicPr>
          <p:cNvPr id="3" name="Picture 2" descr="BANDEIREA-BRASIL.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06540" y="4068663"/>
            <a:ext cx="1738382" cy="1658417"/>
          </a:xfrm>
          <a:prstGeom prst="rect">
            <a:avLst/>
          </a:prstGeom>
          <a:effectLst>
            <a:outerShdw blurRad="76200" dir="13500000" sy="23000" kx="1200000" algn="br" rotWithShape="0">
              <a:prstClr val="black">
                <a:alpha val="20000"/>
              </a:prstClr>
            </a:outerShdw>
          </a:effectLst>
        </p:spPr>
      </p:pic>
      <p:pic>
        <p:nvPicPr>
          <p:cNvPr id="30" name="Picture 2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346700" y="4068663"/>
            <a:ext cx="1738382" cy="1658416"/>
          </a:xfrm>
          <a:prstGeom prst="rect">
            <a:avLst/>
          </a:prstGeom>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3087029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ZPEs </a:t>
            </a:r>
            <a:r>
              <a:rPr lang="en-US" sz="1500" dirty="0" err="1">
                <a:solidFill>
                  <a:srgbClr val="363636"/>
                </a:solidFill>
                <a:latin typeface="+mn-lt"/>
                <a:cs typeface="Times New Roman" panose="02020603050405020304" pitchFamily="18" charset="0"/>
              </a:rPr>
              <a:t>em</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estágio</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mais</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adiantado</a:t>
            </a:r>
            <a:r>
              <a:rPr lang="en-US" sz="1500" dirty="0">
                <a:solidFill>
                  <a:srgbClr val="363636"/>
                </a:solidFill>
                <a:latin typeface="+mn-lt"/>
                <a:cs typeface="Times New Roman" panose="02020603050405020304" pitchFamily="18" charset="0"/>
              </a:rPr>
              <a:t> de </a:t>
            </a:r>
            <a:r>
              <a:rPr lang="en-US" sz="1500" dirty="0" err="1">
                <a:solidFill>
                  <a:srgbClr val="363636"/>
                </a:solidFill>
                <a:latin typeface="+mn-lt"/>
                <a:cs typeface="Times New Roman" panose="02020603050405020304" pitchFamily="18" charset="0"/>
              </a:rPr>
              <a:t>implantação</a:t>
            </a:r>
            <a:r>
              <a:rPr lang="en-US" sz="1500" dirty="0">
                <a:solidFill>
                  <a:srgbClr val="363636"/>
                </a:solidFill>
                <a:latin typeface="+mn-lt"/>
                <a:cs typeface="Times New Roman" panose="02020603050405020304" pitchFamily="18" charset="0"/>
              </a:rPr>
              <a:t> no </a:t>
            </a:r>
            <a:r>
              <a:rPr lang="en-US" sz="1500" dirty="0" err="1">
                <a:solidFill>
                  <a:srgbClr val="363636"/>
                </a:solidFill>
                <a:latin typeface="+mn-lt"/>
                <a:cs typeface="Times New Roman" panose="02020603050405020304" pitchFamily="18" charset="0"/>
              </a:rPr>
              <a:t>país</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954212"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170236" y="1332359"/>
            <a:ext cx="8352928" cy="1015663"/>
          </a:xfrm>
          <a:prstGeom prst="rect">
            <a:avLst/>
          </a:prstGeom>
        </p:spPr>
        <p:txBody>
          <a:bodyPr wrap="square">
            <a:spAutoFit/>
          </a:bodyPr>
          <a:lstStyle/>
          <a:p>
            <a:pPr>
              <a:lnSpc>
                <a:spcPct val="120000"/>
              </a:lnSpc>
            </a:pPr>
            <a:r>
              <a:rPr lang="pt-BR" sz="2500" b="1" dirty="0">
                <a:solidFill>
                  <a:srgbClr val="196666"/>
                </a:solidFill>
              </a:rPr>
              <a:t>ZPE DO PECÉM - Ceará</a:t>
            </a:r>
          </a:p>
          <a:p>
            <a:pPr>
              <a:lnSpc>
                <a:spcPct val="120000"/>
              </a:lnSpc>
            </a:pPr>
            <a:r>
              <a:rPr lang="pt-BR" sz="2500" b="1" dirty="0">
                <a:solidFill>
                  <a:srgbClr val="196666"/>
                </a:solidFill>
              </a:rPr>
              <a:t>(Complexo Ind. e Portuário do Pecém)</a:t>
            </a:r>
          </a:p>
        </p:txBody>
      </p:sp>
      <p:pic>
        <p:nvPicPr>
          <p:cNvPr id="10" name="Picture 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108" y="1044327"/>
            <a:ext cx="900000" cy="810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2" name="Imagem 2"/>
          <p:cNvPicPr>
            <a:picLocks noChangeAspect="1"/>
          </p:cNvPicPr>
          <p:nvPr/>
        </p:nvPicPr>
        <p:blipFill rotWithShape="1">
          <a:blip r:embed="rId4"/>
          <a:srcRect l="9869" t="6737" r="4060" b="3621"/>
          <a:stretch/>
        </p:blipFill>
        <p:spPr>
          <a:xfrm>
            <a:off x="6269896" y="3276575"/>
            <a:ext cx="4189372" cy="2854930"/>
          </a:xfrm>
          <a:prstGeom prst="rect">
            <a:avLst/>
          </a:prstGeom>
          <a:ln>
            <a:noFill/>
          </a:ln>
          <a:effectLst>
            <a:outerShdw blurRad="76200" dir="13500000" sy="23000" kx="1200000" algn="br" rotWithShape="0">
              <a:prstClr val="black">
                <a:alpha val="20000"/>
              </a:prstClr>
            </a:outerShdw>
          </a:effectLst>
        </p:spPr>
      </p:pic>
      <p:sp>
        <p:nvSpPr>
          <p:cNvPr id="17" name="Rounded Rectangle 103"/>
          <p:cNvSpPr/>
          <p:nvPr/>
        </p:nvSpPr>
        <p:spPr>
          <a:xfrm>
            <a:off x="882204" y="2431119"/>
            <a:ext cx="5688632" cy="4589872"/>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pPr>
              <a:lnSpc>
                <a:spcPct val="90000"/>
              </a:lnSpc>
            </a:pPr>
            <a:r>
              <a:rPr lang="pt-BR" sz="1500" b="1" dirty="0">
                <a:solidFill>
                  <a:srgbClr val="161616"/>
                </a:solidFill>
              </a:rPr>
              <a:t>Companhia Siderúrgica do </a:t>
            </a:r>
            <a:r>
              <a:rPr lang="pt-BR" sz="1500" b="1" dirty="0" err="1">
                <a:solidFill>
                  <a:srgbClr val="161616"/>
                </a:solidFill>
              </a:rPr>
              <a:t>Pecém</a:t>
            </a:r>
            <a:r>
              <a:rPr lang="pt-BR" sz="1500" b="1" dirty="0">
                <a:solidFill>
                  <a:srgbClr val="161616"/>
                </a:solidFill>
              </a:rPr>
              <a:t> (CSP)</a:t>
            </a:r>
            <a:br>
              <a:rPr lang="pt-BR" sz="1500" b="1" dirty="0">
                <a:solidFill>
                  <a:srgbClr val="161616"/>
                </a:solidFill>
              </a:rPr>
            </a:br>
            <a:endParaRPr lang="pt-BR" sz="1500" b="1" dirty="0">
              <a:solidFill>
                <a:srgbClr val="161616"/>
              </a:solidFill>
            </a:endParaRPr>
          </a:p>
          <a:p>
            <a:pPr marL="285750" indent="-285750">
              <a:buFont typeface="Arial"/>
              <a:buChar char="•"/>
            </a:pPr>
            <a:r>
              <a:rPr lang="pt-BR" sz="1500" b="1" dirty="0">
                <a:solidFill>
                  <a:srgbClr val="161616"/>
                </a:solidFill>
              </a:rPr>
              <a:t>Investimento: </a:t>
            </a:r>
            <a:r>
              <a:rPr lang="pt-BR" sz="1500" dirty="0">
                <a:solidFill>
                  <a:srgbClr val="161616"/>
                </a:solidFill>
              </a:rPr>
              <a:t>US$ 5,4 bilhões</a:t>
            </a:r>
          </a:p>
          <a:p>
            <a:pPr marL="285750" indent="-285750">
              <a:buFont typeface="Arial"/>
              <a:buChar char="•"/>
            </a:pPr>
            <a:endParaRPr lang="pt-BR" sz="1500" dirty="0">
              <a:solidFill>
                <a:srgbClr val="161616"/>
              </a:solidFill>
            </a:endParaRPr>
          </a:p>
          <a:p>
            <a:pPr marL="285750" indent="-285750">
              <a:buFont typeface="Arial"/>
              <a:buChar char="•"/>
            </a:pPr>
            <a:r>
              <a:rPr lang="pt-BR" sz="1500" b="1" dirty="0">
                <a:solidFill>
                  <a:srgbClr val="161616"/>
                </a:solidFill>
              </a:rPr>
              <a:t>Produção anual de placas de aço (1ª fase – previsão 2018): </a:t>
            </a:r>
            <a:br>
              <a:rPr lang="pt-BR" sz="1500" b="1" dirty="0">
                <a:solidFill>
                  <a:srgbClr val="161616"/>
                </a:solidFill>
              </a:rPr>
            </a:br>
            <a:r>
              <a:rPr lang="pt-BR" sz="1500" dirty="0">
                <a:solidFill>
                  <a:srgbClr val="161616"/>
                </a:solidFill>
              </a:rPr>
              <a:t>3 milhões de toneladas</a:t>
            </a:r>
          </a:p>
          <a:p>
            <a:pPr marL="285750" indent="-285750">
              <a:buFont typeface="Arial"/>
              <a:buChar char="•"/>
            </a:pPr>
            <a:endParaRPr lang="pt-BR" sz="1500" dirty="0">
              <a:solidFill>
                <a:srgbClr val="161616"/>
              </a:solidFill>
            </a:endParaRPr>
          </a:p>
          <a:p>
            <a:pPr marL="285750" indent="-285750">
              <a:buFont typeface="Arial"/>
              <a:buChar char="•"/>
            </a:pPr>
            <a:r>
              <a:rPr lang="pt-BR" sz="1500" b="1" dirty="0">
                <a:solidFill>
                  <a:srgbClr val="161616"/>
                </a:solidFill>
              </a:rPr>
              <a:t>Empregos diretos e indiretos (2017): </a:t>
            </a:r>
            <a:r>
              <a:rPr lang="pt-BR" sz="1500" dirty="0">
                <a:solidFill>
                  <a:srgbClr val="161616"/>
                </a:solidFill>
              </a:rPr>
              <a:t>17.000</a:t>
            </a:r>
          </a:p>
          <a:p>
            <a:endParaRPr lang="pt-BR" sz="1500" dirty="0">
              <a:solidFill>
                <a:srgbClr val="161616"/>
              </a:solidFill>
            </a:endParaRPr>
          </a:p>
          <a:p>
            <a:pPr marL="285750" indent="-285750">
              <a:buFont typeface="Arial"/>
              <a:buChar char="•"/>
            </a:pPr>
            <a:r>
              <a:rPr lang="pt-BR" sz="1500" b="1" dirty="0">
                <a:solidFill>
                  <a:srgbClr val="161616"/>
                </a:solidFill>
              </a:rPr>
              <a:t>Joint venture: </a:t>
            </a:r>
            <a:r>
              <a:rPr lang="pt-BR" sz="1500" dirty="0">
                <a:solidFill>
                  <a:srgbClr val="161616"/>
                </a:solidFill>
              </a:rPr>
              <a:t>Vale (50%), </a:t>
            </a:r>
            <a:r>
              <a:rPr lang="pt-BR" sz="1500" dirty="0" err="1">
                <a:solidFill>
                  <a:srgbClr val="161616"/>
                </a:solidFill>
              </a:rPr>
              <a:t>Dongkuk</a:t>
            </a:r>
            <a:r>
              <a:rPr lang="pt-BR" sz="1500" dirty="0">
                <a:solidFill>
                  <a:srgbClr val="161616"/>
                </a:solidFill>
              </a:rPr>
              <a:t> (30%) e </a:t>
            </a:r>
            <a:r>
              <a:rPr lang="pt-BR" sz="1500" dirty="0" err="1">
                <a:solidFill>
                  <a:srgbClr val="161616"/>
                </a:solidFill>
              </a:rPr>
              <a:t>Posco</a:t>
            </a:r>
            <a:r>
              <a:rPr lang="pt-BR" sz="1500" dirty="0">
                <a:solidFill>
                  <a:srgbClr val="161616"/>
                </a:solidFill>
              </a:rPr>
              <a:t> (20%)</a:t>
            </a:r>
          </a:p>
          <a:p>
            <a:endParaRPr lang="pt-BR" sz="1500" dirty="0">
              <a:solidFill>
                <a:srgbClr val="161616"/>
              </a:solidFill>
            </a:endParaRPr>
          </a:p>
          <a:p>
            <a:pPr marL="285750" indent="-285750">
              <a:buFont typeface="Arial"/>
              <a:buChar char="•"/>
            </a:pPr>
            <a:r>
              <a:rPr lang="pt-BR" sz="1500" b="1" dirty="0">
                <a:solidFill>
                  <a:srgbClr val="161616"/>
                </a:solidFill>
              </a:rPr>
              <a:t>Impacto na economia cearense </a:t>
            </a:r>
          </a:p>
          <a:p>
            <a:pPr marL="807186" lvl="1" indent="-285750">
              <a:buFont typeface="Arial"/>
              <a:buChar char="•"/>
            </a:pPr>
            <a:r>
              <a:rPr lang="pt-BR" sz="1500" b="1" dirty="0">
                <a:solidFill>
                  <a:srgbClr val="161616"/>
                </a:solidFill>
              </a:rPr>
              <a:t>PIB estadual: </a:t>
            </a:r>
            <a:r>
              <a:rPr lang="pt-BR" sz="1500" dirty="0">
                <a:solidFill>
                  <a:srgbClr val="161616"/>
                </a:solidFill>
              </a:rPr>
              <a:t>12% (previsão)</a:t>
            </a:r>
          </a:p>
          <a:p>
            <a:pPr marL="807186" lvl="1" indent="-285750">
              <a:buFont typeface="Arial"/>
              <a:buChar char="•"/>
            </a:pPr>
            <a:r>
              <a:rPr lang="pt-BR" sz="1500" b="1" dirty="0">
                <a:solidFill>
                  <a:srgbClr val="161616"/>
                </a:solidFill>
              </a:rPr>
              <a:t>PIB industrial estadual: </a:t>
            </a:r>
            <a:r>
              <a:rPr lang="pt-BR" sz="1500" dirty="0">
                <a:solidFill>
                  <a:srgbClr val="161616"/>
                </a:solidFill>
              </a:rPr>
              <a:t>48% (previsão)</a:t>
            </a:r>
          </a:p>
          <a:p>
            <a:pPr marL="807186" lvl="1" indent="-285750">
              <a:buFont typeface="Arial"/>
              <a:buChar char="•"/>
            </a:pPr>
            <a:r>
              <a:rPr lang="pt-BR" sz="1500" b="1" dirty="0">
                <a:solidFill>
                  <a:srgbClr val="161616"/>
                </a:solidFill>
              </a:rPr>
              <a:t>Exportações estaduais: </a:t>
            </a:r>
            <a:r>
              <a:rPr lang="pt-BR" sz="1500" dirty="0">
                <a:solidFill>
                  <a:srgbClr val="161616"/>
                </a:solidFill>
              </a:rPr>
              <a:t>50%</a:t>
            </a:r>
            <a:r>
              <a:rPr lang="pt-BR" sz="1500" b="1" dirty="0">
                <a:solidFill>
                  <a:srgbClr val="161616"/>
                </a:solidFill>
              </a:rPr>
              <a:t> </a:t>
            </a:r>
            <a:r>
              <a:rPr lang="pt-BR" sz="1500" dirty="0">
                <a:solidFill>
                  <a:srgbClr val="161616"/>
                </a:solidFill>
              </a:rPr>
              <a:t>(2017)</a:t>
            </a:r>
          </a:p>
          <a:p>
            <a:pPr marL="807186" lvl="1" indent="-285750">
              <a:buFont typeface="Arial"/>
              <a:buChar char="•"/>
            </a:pPr>
            <a:r>
              <a:rPr lang="pt-BR" sz="1500" b="1" dirty="0">
                <a:solidFill>
                  <a:srgbClr val="161616"/>
                </a:solidFill>
              </a:rPr>
              <a:t>Gastos locais</a:t>
            </a:r>
            <a:r>
              <a:rPr lang="pt-BR" sz="1500" dirty="0">
                <a:solidFill>
                  <a:srgbClr val="161616"/>
                </a:solidFill>
              </a:rPr>
              <a:t>: R$ 800 milhões (</a:t>
            </a:r>
            <a:r>
              <a:rPr lang="pt-BR" sz="1500" dirty="0" err="1">
                <a:solidFill>
                  <a:srgbClr val="161616"/>
                </a:solidFill>
              </a:rPr>
              <a:t>Jan.-Out</a:t>
            </a:r>
            <a:r>
              <a:rPr lang="pt-BR" sz="1500" dirty="0">
                <a:solidFill>
                  <a:srgbClr val="161616"/>
                </a:solidFill>
              </a:rPr>
              <a:t>. 2017)</a:t>
            </a:r>
          </a:p>
          <a:p>
            <a:pPr marL="807186" lvl="1" indent="-285750">
              <a:buFont typeface="Arial"/>
              <a:buChar char="•"/>
            </a:pPr>
            <a:endParaRPr lang="pt-BR" sz="1500" b="1" dirty="0">
              <a:solidFill>
                <a:srgbClr val="161616"/>
              </a:solidFill>
            </a:endParaRPr>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870" y="6222623"/>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17</a:t>
            </a:fld>
            <a:endParaRPr lang="pt-BR" dirty="0">
              <a:solidFill>
                <a:srgbClr val="FFFFFF"/>
              </a:solidFill>
            </a:endParaRPr>
          </a:p>
        </p:txBody>
      </p:sp>
    </p:spTree>
    <p:extLst>
      <p:ext uri="{BB962C8B-B14F-4D97-AF65-F5344CB8AC3E}">
        <p14:creationId xmlns:p14="http://schemas.microsoft.com/office/powerpoint/2010/main" val="30176984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ZPEs </a:t>
            </a:r>
            <a:r>
              <a:rPr lang="en-US" sz="1500" dirty="0" err="1">
                <a:solidFill>
                  <a:srgbClr val="363636"/>
                </a:solidFill>
                <a:latin typeface="+mn-lt"/>
                <a:cs typeface="Times New Roman" panose="02020603050405020304" pitchFamily="18" charset="0"/>
              </a:rPr>
              <a:t>em</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estágio</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mais</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adiantado</a:t>
            </a:r>
            <a:r>
              <a:rPr lang="en-US" sz="1500" dirty="0">
                <a:solidFill>
                  <a:srgbClr val="363636"/>
                </a:solidFill>
                <a:latin typeface="+mn-lt"/>
                <a:cs typeface="Times New Roman" panose="02020603050405020304" pitchFamily="18" charset="0"/>
              </a:rPr>
              <a:t> de </a:t>
            </a:r>
            <a:r>
              <a:rPr lang="en-US" sz="1500" dirty="0" err="1">
                <a:solidFill>
                  <a:srgbClr val="363636"/>
                </a:solidFill>
                <a:latin typeface="+mn-lt"/>
                <a:cs typeface="Times New Roman" panose="02020603050405020304" pitchFamily="18" charset="0"/>
              </a:rPr>
              <a:t>implantação</a:t>
            </a:r>
            <a:r>
              <a:rPr lang="en-US" sz="1500" dirty="0">
                <a:solidFill>
                  <a:srgbClr val="363636"/>
                </a:solidFill>
                <a:latin typeface="+mn-lt"/>
                <a:cs typeface="Times New Roman" panose="02020603050405020304" pitchFamily="18" charset="0"/>
              </a:rPr>
              <a:t> no </a:t>
            </a:r>
            <a:r>
              <a:rPr lang="en-US" sz="1500" dirty="0" err="1">
                <a:solidFill>
                  <a:srgbClr val="363636"/>
                </a:solidFill>
                <a:latin typeface="+mn-lt"/>
                <a:cs typeface="Times New Roman" panose="02020603050405020304" pitchFamily="18" charset="0"/>
              </a:rPr>
              <a:t>país</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954212"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170236" y="1167259"/>
            <a:ext cx="8352928" cy="1015663"/>
          </a:xfrm>
          <a:prstGeom prst="rect">
            <a:avLst/>
          </a:prstGeom>
        </p:spPr>
        <p:txBody>
          <a:bodyPr wrap="square">
            <a:spAutoFit/>
          </a:bodyPr>
          <a:lstStyle/>
          <a:p>
            <a:pPr>
              <a:lnSpc>
                <a:spcPct val="120000"/>
              </a:lnSpc>
            </a:pPr>
            <a:r>
              <a:rPr lang="pt-BR" sz="2500" b="1" dirty="0">
                <a:solidFill>
                  <a:srgbClr val="196666"/>
                </a:solidFill>
              </a:rPr>
              <a:t>ZPE DO PECÉM - Ceará</a:t>
            </a:r>
          </a:p>
          <a:p>
            <a:pPr>
              <a:lnSpc>
                <a:spcPct val="120000"/>
              </a:lnSpc>
            </a:pPr>
            <a:r>
              <a:rPr lang="pt-BR" sz="2500" b="1" dirty="0">
                <a:solidFill>
                  <a:srgbClr val="196666"/>
                </a:solidFill>
              </a:rPr>
              <a:t>(Complexo Ind. e Portuário do Pecém)</a:t>
            </a:r>
          </a:p>
        </p:txBody>
      </p:sp>
      <p:pic>
        <p:nvPicPr>
          <p:cNvPr id="11" name="Picture 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108" y="1044327"/>
            <a:ext cx="900000" cy="810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pic>
        <p:nvPicPr>
          <p:cNvPr id="13" name="Imagem 15"/>
          <p:cNvPicPr>
            <a:picLocks noChangeAspect="1"/>
          </p:cNvPicPr>
          <p:nvPr/>
        </p:nvPicPr>
        <p:blipFill>
          <a:blip r:embed="rId5"/>
          <a:stretch>
            <a:fillRect/>
          </a:stretch>
        </p:blipFill>
        <p:spPr>
          <a:xfrm>
            <a:off x="6570836" y="2412479"/>
            <a:ext cx="2808312" cy="3780343"/>
          </a:xfrm>
          <a:prstGeom prst="rect">
            <a:avLst/>
          </a:prstGeom>
          <a:effectLst>
            <a:outerShdw blurRad="76200" dir="13500000" sy="23000" kx="1200000" algn="br" rotWithShape="0">
              <a:prstClr val="black">
                <a:alpha val="20000"/>
              </a:prstClr>
            </a:outerShdw>
          </a:effectLst>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18</a:t>
            </a:fld>
            <a:endParaRPr lang="pt-BR" dirty="0">
              <a:solidFill>
                <a:srgbClr val="FFFFFF"/>
              </a:solidFill>
            </a:endParaRPr>
          </a:p>
        </p:txBody>
      </p:sp>
      <p:sp>
        <p:nvSpPr>
          <p:cNvPr id="17" name="Rounded Rectangle 103"/>
          <p:cNvSpPr/>
          <p:nvPr/>
        </p:nvSpPr>
        <p:spPr>
          <a:xfrm>
            <a:off x="882204" y="2412479"/>
            <a:ext cx="7560840" cy="4536504"/>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pPr>
              <a:lnSpc>
                <a:spcPct val="120000"/>
              </a:lnSpc>
            </a:pPr>
            <a:r>
              <a:rPr lang="pt-BR" sz="1700" b="1" dirty="0">
                <a:solidFill>
                  <a:srgbClr val="161616"/>
                </a:solidFill>
              </a:rPr>
              <a:t>Premiada pela revista </a:t>
            </a:r>
            <a:r>
              <a:rPr lang="pt-BR" sz="1700" b="1" dirty="0" err="1">
                <a:solidFill>
                  <a:srgbClr val="161616"/>
                </a:solidFill>
              </a:rPr>
              <a:t>fDi</a:t>
            </a:r>
            <a:r>
              <a:rPr lang="pt-BR" sz="1700" b="1" dirty="0">
                <a:solidFill>
                  <a:srgbClr val="161616"/>
                </a:solidFill>
              </a:rPr>
              <a:t> Magazine</a:t>
            </a:r>
            <a:br>
              <a:rPr lang="pt-BR" sz="1700" b="1" dirty="0">
                <a:solidFill>
                  <a:srgbClr val="161616"/>
                </a:solidFill>
              </a:rPr>
            </a:br>
            <a:r>
              <a:rPr lang="pt-BR" sz="1700" b="1" dirty="0">
                <a:solidFill>
                  <a:srgbClr val="161616"/>
                </a:solidFill>
              </a:rPr>
              <a:t>(Financial Times) </a:t>
            </a:r>
            <a:br>
              <a:rPr lang="pt-BR" sz="1700" b="1" dirty="0">
                <a:solidFill>
                  <a:srgbClr val="161616"/>
                </a:solidFill>
              </a:rPr>
            </a:br>
            <a:br>
              <a:rPr lang="pt-BR" sz="1700" b="1" dirty="0">
                <a:solidFill>
                  <a:srgbClr val="161616"/>
                </a:solidFill>
              </a:rPr>
            </a:br>
            <a:r>
              <a:rPr lang="pt-BR" sz="1500" b="1" dirty="0">
                <a:solidFill>
                  <a:srgbClr val="161616"/>
                </a:solidFill>
              </a:rPr>
              <a:t>GLOBAL FREE ZONES OF THE</a:t>
            </a:r>
            <a:br>
              <a:rPr lang="pt-BR" sz="1500" b="1" dirty="0">
                <a:solidFill>
                  <a:srgbClr val="161616"/>
                </a:solidFill>
              </a:rPr>
            </a:br>
            <a:r>
              <a:rPr lang="pt-BR" sz="1500" b="1" dirty="0">
                <a:solidFill>
                  <a:srgbClr val="161616"/>
                </a:solidFill>
              </a:rPr>
              <a:t>YEAR 2016 AND 2017</a:t>
            </a:r>
            <a:br>
              <a:rPr lang="pt-BR" sz="1500" dirty="0">
                <a:solidFill>
                  <a:srgbClr val="161616"/>
                </a:solidFill>
              </a:rPr>
            </a:br>
            <a:endParaRPr lang="pt-BR" sz="1500" b="1" dirty="0">
              <a:solidFill>
                <a:srgbClr val="161616"/>
              </a:solidFill>
            </a:endParaRPr>
          </a:p>
          <a:p>
            <a:pPr marL="285750" indent="-285750">
              <a:lnSpc>
                <a:spcPct val="120000"/>
              </a:lnSpc>
              <a:buFont typeface="Arial"/>
              <a:buChar char="•"/>
            </a:pPr>
            <a:r>
              <a:rPr lang="pt-BR" sz="1500" b="1" dirty="0">
                <a:solidFill>
                  <a:srgbClr val="161616"/>
                </a:solidFill>
              </a:rPr>
              <a:t>Categorias: </a:t>
            </a:r>
          </a:p>
          <a:p>
            <a:pPr marL="807186" lvl="1" indent="-285750">
              <a:lnSpc>
                <a:spcPct val="120000"/>
              </a:lnSpc>
              <a:buFont typeface="Arial"/>
              <a:buChar char="•"/>
            </a:pPr>
            <a:r>
              <a:rPr lang="pt-BR" sz="1500" dirty="0">
                <a:solidFill>
                  <a:srgbClr val="161616"/>
                </a:solidFill>
              </a:rPr>
              <a:t>Ganhadora</a:t>
            </a:r>
          </a:p>
          <a:p>
            <a:pPr marL="1328622" lvl="2" indent="-285750">
              <a:lnSpc>
                <a:spcPct val="120000"/>
              </a:lnSpc>
              <a:buFont typeface="Arial"/>
              <a:buChar char="•"/>
            </a:pPr>
            <a:r>
              <a:rPr lang="pt-BR" sz="1500" dirty="0" err="1">
                <a:solidFill>
                  <a:srgbClr val="161616"/>
                </a:solidFill>
              </a:rPr>
              <a:t>Large</a:t>
            </a:r>
            <a:r>
              <a:rPr lang="pt-BR" sz="1500" dirty="0">
                <a:solidFill>
                  <a:srgbClr val="161616"/>
                </a:solidFill>
              </a:rPr>
              <a:t> </a:t>
            </a:r>
            <a:r>
              <a:rPr lang="pt-BR" sz="1500" dirty="0" err="1">
                <a:solidFill>
                  <a:srgbClr val="161616"/>
                </a:solidFill>
              </a:rPr>
              <a:t>tenants</a:t>
            </a:r>
            <a:r>
              <a:rPr lang="pt-BR" sz="1500" dirty="0">
                <a:solidFill>
                  <a:srgbClr val="161616"/>
                </a:solidFill>
              </a:rPr>
              <a:t> – </a:t>
            </a:r>
            <a:r>
              <a:rPr lang="pt-BR" sz="1500" dirty="0" err="1">
                <a:solidFill>
                  <a:srgbClr val="161616"/>
                </a:solidFill>
              </a:rPr>
              <a:t>Latin</a:t>
            </a:r>
            <a:r>
              <a:rPr lang="pt-BR" sz="1500" dirty="0">
                <a:solidFill>
                  <a:srgbClr val="161616"/>
                </a:solidFill>
              </a:rPr>
              <a:t> </a:t>
            </a:r>
            <a:r>
              <a:rPr lang="pt-BR" sz="1500" dirty="0" err="1">
                <a:solidFill>
                  <a:srgbClr val="161616"/>
                </a:solidFill>
              </a:rPr>
              <a:t>America</a:t>
            </a:r>
            <a:r>
              <a:rPr lang="pt-BR" sz="1500" dirty="0">
                <a:solidFill>
                  <a:srgbClr val="161616"/>
                </a:solidFill>
              </a:rPr>
              <a:t> </a:t>
            </a:r>
            <a:br>
              <a:rPr lang="pt-BR" sz="1500" dirty="0">
                <a:solidFill>
                  <a:srgbClr val="161616"/>
                </a:solidFill>
              </a:rPr>
            </a:br>
            <a:r>
              <a:rPr lang="pt-BR" sz="1500" dirty="0" err="1">
                <a:solidFill>
                  <a:srgbClr val="161616"/>
                </a:solidFill>
              </a:rPr>
              <a:t>and</a:t>
            </a:r>
            <a:r>
              <a:rPr lang="pt-BR" sz="1500" dirty="0">
                <a:solidFill>
                  <a:srgbClr val="161616"/>
                </a:solidFill>
              </a:rPr>
              <a:t> </a:t>
            </a:r>
            <a:r>
              <a:rPr lang="pt-BR" sz="1500" dirty="0" err="1">
                <a:solidFill>
                  <a:srgbClr val="161616"/>
                </a:solidFill>
              </a:rPr>
              <a:t>Caribbean</a:t>
            </a:r>
            <a:r>
              <a:rPr lang="pt-BR" sz="1500" dirty="0">
                <a:solidFill>
                  <a:srgbClr val="161616"/>
                </a:solidFill>
              </a:rPr>
              <a:t> (2016)</a:t>
            </a:r>
          </a:p>
          <a:p>
            <a:pPr marL="285750" indent="-285750">
              <a:lnSpc>
                <a:spcPct val="120000"/>
              </a:lnSpc>
              <a:buFont typeface="Arial"/>
              <a:buChar char="•"/>
            </a:pPr>
            <a:r>
              <a:rPr lang="pt-BR" sz="1500" b="1" dirty="0">
                <a:solidFill>
                  <a:srgbClr val="161616"/>
                </a:solidFill>
              </a:rPr>
              <a:t>Honrarias: </a:t>
            </a:r>
          </a:p>
          <a:p>
            <a:pPr marL="807186" lvl="1" indent="-285750">
              <a:lnSpc>
                <a:spcPct val="120000"/>
              </a:lnSpc>
              <a:buFont typeface="Arial"/>
              <a:buChar char="•"/>
            </a:pPr>
            <a:r>
              <a:rPr lang="pt-BR" sz="1500" dirty="0" err="1">
                <a:solidFill>
                  <a:srgbClr val="161616"/>
                </a:solidFill>
              </a:rPr>
              <a:t>Supporting</a:t>
            </a:r>
            <a:r>
              <a:rPr lang="pt-BR" sz="1500" dirty="0">
                <a:solidFill>
                  <a:srgbClr val="161616"/>
                </a:solidFill>
              </a:rPr>
              <a:t> </a:t>
            </a:r>
            <a:r>
              <a:rPr lang="pt-BR" sz="1500" dirty="0" err="1">
                <a:solidFill>
                  <a:srgbClr val="161616"/>
                </a:solidFill>
              </a:rPr>
              <a:t>education</a:t>
            </a:r>
            <a:r>
              <a:rPr lang="pt-BR" sz="1500" dirty="0">
                <a:solidFill>
                  <a:srgbClr val="161616"/>
                </a:solidFill>
              </a:rPr>
              <a:t> </a:t>
            </a:r>
            <a:r>
              <a:rPr lang="pt-BR" sz="1500" dirty="0" err="1">
                <a:solidFill>
                  <a:srgbClr val="161616"/>
                </a:solidFill>
              </a:rPr>
              <a:t>and</a:t>
            </a:r>
            <a:r>
              <a:rPr lang="pt-BR" sz="1500" dirty="0">
                <a:solidFill>
                  <a:srgbClr val="161616"/>
                </a:solidFill>
              </a:rPr>
              <a:t> training (2016)</a:t>
            </a:r>
          </a:p>
          <a:p>
            <a:pPr marL="807186" lvl="1" indent="-285750">
              <a:lnSpc>
                <a:spcPct val="120000"/>
              </a:lnSpc>
              <a:buFont typeface="Arial"/>
              <a:buChar char="•"/>
            </a:pPr>
            <a:r>
              <a:rPr lang="pt-BR" sz="1500" dirty="0" err="1">
                <a:solidFill>
                  <a:srgbClr val="161616"/>
                </a:solidFill>
              </a:rPr>
              <a:t>Infrastructure</a:t>
            </a:r>
            <a:r>
              <a:rPr lang="pt-BR" sz="1500" dirty="0">
                <a:solidFill>
                  <a:srgbClr val="161616"/>
                </a:solidFill>
              </a:rPr>
              <a:t> upgrades (2016 e 2017)</a:t>
            </a:r>
          </a:p>
          <a:p>
            <a:pPr marL="807186" lvl="1" indent="-285750">
              <a:lnSpc>
                <a:spcPct val="120000"/>
              </a:lnSpc>
              <a:buFont typeface="Arial"/>
              <a:buChar char="•"/>
            </a:pPr>
            <a:r>
              <a:rPr lang="pt-BR" sz="1500" dirty="0" err="1">
                <a:solidFill>
                  <a:srgbClr val="161616"/>
                </a:solidFill>
              </a:rPr>
              <a:t>Expansions</a:t>
            </a:r>
            <a:r>
              <a:rPr lang="pt-BR" sz="1500" dirty="0">
                <a:solidFill>
                  <a:srgbClr val="161616"/>
                </a:solidFill>
              </a:rPr>
              <a:t> (2016)</a:t>
            </a:r>
          </a:p>
          <a:p>
            <a:pPr marL="807186" lvl="1" indent="-285750">
              <a:lnSpc>
                <a:spcPct val="120000"/>
              </a:lnSpc>
              <a:buFont typeface="Arial"/>
              <a:buChar char="•"/>
            </a:pPr>
            <a:r>
              <a:rPr lang="pt-BR" sz="1500" dirty="0" err="1">
                <a:solidFill>
                  <a:srgbClr val="161616"/>
                </a:solidFill>
              </a:rPr>
              <a:t>Large</a:t>
            </a:r>
            <a:r>
              <a:rPr lang="pt-BR" sz="1500" dirty="0">
                <a:solidFill>
                  <a:srgbClr val="161616"/>
                </a:solidFill>
              </a:rPr>
              <a:t> </a:t>
            </a:r>
            <a:r>
              <a:rPr lang="pt-BR" sz="1500" dirty="0" err="1">
                <a:solidFill>
                  <a:srgbClr val="161616"/>
                </a:solidFill>
              </a:rPr>
              <a:t>tenants</a:t>
            </a:r>
            <a:r>
              <a:rPr lang="pt-BR" sz="1500" dirty="0">
                <a:solidFill>
                  <a:srgbClr val="161616"/>
                </a:solidFill>
              </a:rPr>
              <a:t> – </a:t>
            </a:r>
            <a:r>
              <a:rPr lang="pt-BR" sz="1500" dirty="0" err="1">
                <a:solidFill>
                  <a:srgbClr val="161616"/>
                </a:solidFill>
              </a:rPr>
              <a:t>Latin</a:t>
            </a:r>
            <a:r>
              <a:rPr lang="pt-BR" sz="1500" dirty="0">
                <a:solidFill>
                  <a:srgbClr val="161616"/>
                </a:solidFill>
              </a:rPr>
              <a:t> </a:t>
            </a:r>
            <a:r>
              <a:rPr lang="pt-BR" sz="1500" dirty="0" err="1">
                <a:solidFill>
                  <a:srgbClr val="161616"/>
                </a:solidFill>
              </a:rPr>
              <a:t>America</a:t>
            </a:r>
            <a:r>
              <a:rPr lang="pt-BR" sz="1500" dirty="0">
                <a:solidFill>
                  <a:srgbClr val="161616"/>
                </a:solidFill>
              </a:rPr>
              <a:t> </a:t>
            </a:r>
            <a:r>
              <a:rPr lang="pt-BR" sz="1500" dirty="0" err="1">
                <a:solidFill>
                  <a:srgbClr val="161616"/>
                </a:solidFill>
              </a:rPr>
              <a:t>and</a:t>
            </a:r>
            <a:r>
              <a:rPr lang="pt-BR" sz="1500" dirty="0">
                <a:solidFill>
                  <a:srgbClr val="161616"/>
                </a:solidFill>
              </a:rPr>
              <a:t> </a:t>
            </a:r>
            <a:r>
              <a:rPr lang="pt-BR" sz="1500" dirty="0" err="1">
                <a:solidFill>
                  <a:srgbClr val="161616"/>
                </a:solidFill>
              </a:rPr>
              <a:t>Caribbean</a:t>
            </a:r>
            <a:r>
              <a:rPr lang="pt-BR" sz="1500" dirty="0">
                <a:solidFill>
                  <a:srgbClr val="161616"/>
                </a:solidFill>
              </a:rPr>
              <a:t> (2017)</a:t>
            </a:r>
          </a:p>
        </p:txBody>
      </p:sp>
    </p:spTree>
    <p:extLst>
      <p:ext uri="{BB962C8B-B14F-4D97-AF65-F5344CB8AC3E}">
        <p14:creationId xmlns:p14="http://schemas.microsoft.com/office/powerpoint/2010/main" val="1290540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cxnSp>
        <p:nvCxnSpPr>
          <p:cNvPr id="20" name="Straight Connector 19"/>
          <p:cNvCxnSpPr/>
          <p:nvPr/>
        </p:nvCxnSpPr>
        <p:spPr>
          <a:xfrm>
            <a:off x="954212"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170236" y="1332359"/>
            <a:ext cx="8352928" cy="1040285"/>
          </a:xfrm>
          <a:prstGeom prst="rect">
            <a:avLst/>
          </a:prstGeom>
        </p:spPr>
        <p:txBody>
          <a:bodyPr wrap="square">
            <a:spAutoFit/>
          </a:bodyPr>
          <a:lstStyle/>
          <a:p>
            <a:pPr>
              <a:lnSpc>
                <a:spcPct val="120000"/>
              </a:lnSpc>
            </a:pPr>
            <a:r>
              <a:rPr lang="pt-BR" sz="2500" b="1" dirty="0">
                <a:solidFill>
                  <a:srgbClr val="196666"/>
                </a:solidFill>
              </a:rPr>
              <a:t>ZPE DE PARNAÍBA</a:t>
            </a:r>
          </a:p>
          <a:p>
            <a:pPr>
              <a:lnSpc>
                <a:spcPct val="120000"/>
              </a:lnSpc>
            </a:pPr>
            <a:r>
              <a:rPr lang="pt-BR" sz="2500" b="1" dirty="0">
                <a:solidFill>
                  <a:srgbClr val="196666"/>
                </a:solidFill>
              </a:rPr>
              <a:t>(Parnaíba/PI)</a:t>
            </a:r>
          </a:p>
        </p:txBody>
      </p:sp>
      <p:sp>
        <p:nvSpPr>
          <p:cNvPr id="14"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ZPEs </a:t>
            </a:r>
            <a:r>
              <a:rPr lang="en-US" sz="1500" dirty="0" err="1">
                <a:solidFill>
                  <a:srgbClr val="363636"/>
                </a:solidFill>
                <a:latin typeface="+mn-lt"/>
                <a:cs typeface="Times New Roman" panose="02020603050405020304" pitchFamily="18" charset="0"/>
              </a:rPr>
              <a:t>em</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estágio</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mais</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adiantado</a:t>
            </a:r>
            <a:r>
              <a:rPr lang="en-US" sz="1500" dirty="0">
                <a:solidFill>
                  <a:srgbClr val="363636"/>
                </a:solidFill>
                <a:latin typeface="+mn-lt"/>
                <a:cs typeface="Times New Roman" panose="02020603050405020304" pitchFamily="18" charset="0"/>
              </a:rPr>
              <a:t> de </a:t>
            </a:r>
            <a:r>
              <a:rPr lang="en-US" sz="1500" dirty="0" err="1">
                <a:solidFill>
                  <a:srgbClr val="363636"/>
                </a:solidFill>
                <a:latin typeface="+mn-lt"/>
                <a:cs typeface="Times New Roman" panose="02020603050405020304" pitchFamily="18" charset="0"/>
              </a:rPr>
              <a:t>implantação</a:t>
            </a:r>
            <a:r>
              <a:rPr lang="en-US" sz="1500" dirty="0">
                <a:solidFill>
                  <a:srgbClr val="363636"/>
                </a:solidFill>
                <a:latin typeface="+mn-lt"/>
                <a:cs typeface="Times New Roman" panose="02020603050405020304" pitchFamily="18" charset="0"/>
              </a:rPr>
              <a:t> no </a:t>
            </a:r>
            <a:r>
              <a:rPr lang="en-US" sz="1500" dirty="0" err="1">
                <a:solidFill>
                  <a:srgbClr val="363636"/>
                </a:solidFill>
                <a:latin typeface="+mn-lt"/>
                <a:cs typeface="Times New Roman" panose="02020603050405020304" pitchFamily="18" charset="0"/>
              </a:rPr>
              <a:t>país</a:t>
            </a:r>
            <a:endParaRPr lang="en-US" sz="1500" dirty="0">
              <a:solidFill>
                <a:srgbClr val="363636"/>
              </a:solidFill>
              <a:latin typeface="+mn-lt"/>
              <a:cs typeface="Times New Roman" panose="02020603050405020304" pitchFamily="18" charset="0"/>
            </a:endParaRPr>
          </a:p>
        </p:txBody>
      </p:sp>
      <p:sp>
        <p:nvSpPr>
          <p:cNvPr id="15" name="CaixaDeTexto 9"/>
          <p:cNvSpPr txBox="1">
            <a:spLocks/>
          </p:cNvSpPr>
          <p:nvPr/>
        </p:nvSpPr>
        <p:spPr>
          <a:xfrm>
            <a:off x="954212" y="2988543"/>
            <a:ext cx="4608512" cy="3485975"/>
          </a:xfrm>
          <a:prstGeom prst="rect">
            <a:avLst/>
          </a:prstGeom>
          <a:noFill/>
          <a:ln>
            <a:noFill/>
          </a:ln>
          <a:effectLst/>
        </p:spPr>
        <p:txBody>
          <a:bodyPr wrap="square" lIns="104287" tIns="52144" rIns="104287" bIns="52144" numCol="1" rtlCol="0">
            <a:spAutoFit/>
          </a:bodyPr>
          <a:lstStyle/>
          <a:p>
            <a:pPr marL="311413" indent="-311413">
              <a:lnSpc>
                <a:spcPct val="150000"/>
              </a:lnSpc>
              <a:spcAft>
                <a:spcPts val="342"/>
              </a:spcAft>
              <a:buFont typeface="Arial"/>
              <a:buChar char="•"/>
            </a:pPr>
            <a:r>
              <a:rPr lang="pt-BR" sz="1700" b="1" dirty="0">
                <a:solidFill>
                  <a:srgbClr val="161616"/>
                </a:solidFill>
              </a:rPr>
              <a:t>Tamanho (ha): </a:t>
            </a:r>
            <a:r>
              <a:rPr lang="pt-BR" sz="1700" dirty="0">
                <a:solidFill>
                  <a:srgbClr val="161616"/>
                </a:solidFill>
              </a:rPr>
              <a:t>348,80</a:t>
            </a:r>
          </a:p>
          <a:p>
            <a:pPr marL="311413" indent="-311413">
              <a:lnSpc>
                <a:spcPct val="150000"/>
              </a:lnSpc>
              <a:spcAft>
                <a:spcPts val="342"/>
              </a:spcAft>
              <a:buFont typeface="Arial"/>
              <a:buChar char="•"/>
            </a:pPr>
            <a:r>
              <a:rPr lang="pt-BR" sz="1700" b="1" dirty="0">
                <a:solidFill>
                  <a:srgbClr val="161616"/>
                </a:solidFill>
              </a:rPr>
              <a:t>Perfil Industrial Proposto: </a:t>
            </a:r>
          </a:p>
          <a:p>
            <a:pPr marL="832849" lvl="1" indent="-311413">
              <a:lnSpc>
                <a:spcPct val="150000"/>
              </a:lnSpc>
              <a:spcAft>
                <a:spcPts val="342"/>
              </a:spcAft>
              <a:buFont typeface="Arial"/>
              <a:buChar char="•"/>
            </a:pPr>
            <a:r>
              <a:rPr lang="pt-BR" sz="1700" dirty="0">
                <a:solidFill>
                  <a:srgbClr val="161616"/>
                </a:solidFill>
              </a:rPr>
              <a:t>Processamento de grãos (soja)</a:t>
            </a:r>
          </a:p>
          <a:p>
            <a:pPr marL="832849" lvl="1" indent="-311413">
              <a:lnSpc>
                <a:spcPct val="150000"/>
              </a:lnSpc>
              <a:spcAft>
                <a:spcPts val="342"/>
              </a:spcAft>
              <a:buFont typeface="Arial"/>
              <a:buChar char="•"/>
            </a:pPr>
            <a:r>
              <a:rPr lang="pt-BR" sz="1700" dirty="0">
                <a:solidFill>
                  <a:srgbClr val="161616"/>
                </a:solidFill>
              </a:rPr>
              <a:t>Processamento de alimentos (frutas, mel)</a:t>
            </a:r>
          </a:p>
          <a:p>
            <a:pPr marL="832849" lvl="1" indent="-311413">
              <a:lnSpc>
                <a:spcPct val="150000"/>
              </a:lnSpc>
              <a:spcAft>
                <a:spcPts val="342"/>
              </a:spcAft>
              <a:buFont typeface="Arial"/>
              <a:buChar char="•"/>
            </a:pPr>
            <a:r>
              <a:rPr lang="pt-BR" sz="1700" dirty="0" err="1">
                <a:solidFill>
                  <a:srgbClr val="161616"/>
                </a:solidFill>
              </a:rPr>
              <a:t>Farmoquímicos</a:t>
            </a:r>
            <a:endParaRPr lang="pt-BR" sz="1700" dirty="0">
              <a:solidFill>
                <a:srgbClr val="161616"/>
              </a:solidFill>
            </a:endParaRPr>
          </a:p>
          <a:p>
            <a:pPr marL="832849" lvl="1" indent="-311413">
              <a:lnSpc>
                <a:spcPct val="150000"/>
              </a:lnSpc>
              <a:spcAft>
                <a:spcPts val="342"/>
              </a:spcAft>
              <a:buFont typeface="Arial"/>
              <a:buChar char="•"/>
            </a:pPr>
            <a:r>
              <a:rPr lang="pt-BR" sz="1700" dirty="0">
                <a:solidFill>
                  <a:srgbClr val="161616"/>
                </a:solidFill>
              </a:rPr>
              <a:t>Ceras e fibras</a:t>
            </a:r>
          </a:p>
          <a:p>
            <a:pPr marL="832849" lvl="1" indent="-311413">
              <a:lnSpc>
                <a:spcPct val="150000"/>
              </a:lnSpc>
              <a:spcAft>
                <a:spcPts val="342"/>
              </a:spcAft>
              <a:buFont typeface="Arial"/>
              <a:buChar char="•"/>
            </a:pPr>
            <a:r>
              <a:rPr lang="pt-BR" sz="1700" dirty="0">
                <a:solidFill>
                  <a:srgbClr val="161616"/>
                </a:solidFill>
              </a:rPr>
              <a:t>Pescados</a:t>
            </a:r>
          </a:p>
        </p:txBody>
      </p:sp>
      <p:sp>
        <p:nvSpPr>
          <p:cNvPr id="18" name="CaixaDeTexto 9"/>
          <p:cNvSpPr txBox="1">
            <a:spLocks/>
          </p:cNvSpPr>
          <p:nvPr/>
        </p:nvSpPr>
        <p:spPr>
          <a:xfrm>
            <a:off x="5202684" y="2988543"/>
            <a:ext cx="4392488" cy="2613429"/>
          </a:xfrm>
          <a:prstGeom prst="rect">
            <a:avLst/>
          </a:prstGeom>
          <a:noFill/>
          <a:ln>
            <a:noFill/>
          </a:ln>
          <a:effectLst/>
        </p:spPr>
        <p:txBody>
          <a:bodyPr wrap="square" lIns="104287" tIns="52144" rIns="104287" bIns="52144" numCol="1" rtlCol="0">
            <a:spAutoFit/>
          </a:bodyPr>
          <a:lstStyle/>
          <a:p>
            <a:pPr marL="311413" indent="-311413">
              <a:lnSpc>
                <a:spcPct val="150000"/>
              </a:lnSpc>
              <a:spcAft>
                <a:spcPts val="342"/>
              </a:spcAft>
              <a:buFont typeface="Arial"/>
              <a:buChar char="•"/>
            </a:pPr>
            <a:r>
              <a:rPr lang="pt-BR" sz="1700" b="1" dirty="0">
                <a:solidFill>
                  <a:srgbClr val="161616"/>
                </a:solidFill>
              </a:rPr>
              <a:t>Projetos Industriais Aprovados: </a:t>
            </a:r>
          </a:p>
          <a:p>
            <a:pPr marL="832849" lvl="1" indent="-311413">
              <a:lnSpc>
                <a:spcPct val="150000"/>
              </a:lnSpc>
              <a:spcAft>
                <a:spcPts val="342"/>
              </a:spcAft>
              <a:buFont typeface="Arial"/>
              <a:buChar char="•"/>
            </a:pPr>
            <a:r>
              <a:rPr lang="pt-BR" sz="1700" dirty="0" err="1">
                <a:solidFill>
                  <a:srgbClr val="161616"/>
                </a:solidFill>
              </a:rPr>
              <a:t>Agrocera</a:t>
            </a:r>
            <a:r>
              <a:rPr lang="pt-BR" sz="1700" dirty="0">
                <a:solidFill>
                  <a:srgbClr val="161616"/>
                </a:solidFill>
              </a:rPr>
              <a:t>: Cera de carnaúba</a:t>
            </a:r>
          </a:p>
          <a:p>
            <a:pPr marL="832849" lvl="1" indent="-311413">
              <a:lnSpc>
                <a:spcPct val="150000"/>
              </a:lnSpc>
              <a:spcAft>
                <a:spcPts val="342"/>
              </a:spcAft>
              <a:buFont typeface="Arial"/>
              <a:buChar char="•"/>
            </a:pPr>
            <a:r>
              <a:rPr lang="pt-BR" sz="1700" dirty="0" err="1">
                <a:solidFill>
                  <a:srgbClr val="161616"/>
                </a:solidFill>
              </a:rPr>
              <a:t>Ecopellets</a:t>
            </a:r>
            <a:r>
              <a:rPr lang="pt-BR" sz="1700" dirty="0">
                <a:solidFill>
                  <a:srgbClr val="161616"/>
                </a:solidFill>
              </a:rPr>
              <a:t>: pellets e briquetes de resíduos vegetais</a:t>
            </a:r>
          </a:p>
          <a:p>
            <a:pPr marL="832849" lvl="1" indent="-311413">
              <a:lnSpc>
                <a:spcPct val="150000"/>
              </a:lnSpc>
              <a:spcAft>
                <a:spcPts val="342"/>
              </a:spcAft>
              <a:buFont typeface="Arial"/>
              <a:buChar char="•"/>
            </a:pPr>
            <a:r>
              <a:rPr lang="pt-BR" sz="1700" dirty="0">
                <a:solidFill>
                  <a:srgbClr val="161616"/>
                </a:solidFill>
              </a:rPr>
              <a:t>DK Frutas: Sucos de fruta</a:t>
            </a:r>
          </a:p>
          <a:p>
            <a:pPr marL="832849" lvl="1" indent="-311413">
              <a:lnSpc>
                <a:spcPct val="150000"/>
              </a:lnSpc>
              <a:spcAft>
                <a:spcPts val="342"/>
              </a:spcAft>
              <a:buFont typeface="Arial"/>
              <a:buChar char="•"/>
            </a:pPr>
            <a:r>
              <a:rPr lang="pt-BR" sz="1700" dirty="0" err="1">
                <a:solidFill>
                  <a:srgbClr val="161616"/>
                </a:solidFill>
              </a:rPr>
              <a:t>KTAFarma</a:t>
            </a:r>
            <a:r>
              <a:rPr lang="pt-BR" sz="1700" dirty="0">
                <a:solidFill>
                  <a:srgbClr val="161616"/>
                </a:solidFill>
              </a:rPr>
              <a:t>: Sais de pilocarpina</a:t>
            </a:r>
          </a:p>
        </p:txBody>
      </p:sp>
      <p:pic>
        <p:nvPicPr>
          <p:cNvPr id="10" name="Picture 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108" y="1044327"/>
            <a:ext cx="900000" cy="81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19</a:t>
            </a:fld>
            <a:endParaRPr lang="pt-BR" dirty="0">
              <a:solidFill>
                <a:srgbClr val="FFFFFF"/>
              </a:solidFill>
            </a:endParaRPr>
          </a:p>
        </p:txBody>
      </p:sp>
    </p:spTree>
    <p:extLst>
      <p:ext uri="{BB962C8B-B14F-4D97-AF65-F5344CB8AC3E}">
        <p14:creationId xmlns:p14="http://schemas.microsoft.com/office/powerpoint/2010/main" val="3953582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1170236" y="1476375"/>
            <a:ext cx="0" cy="4176464"/>
          </a:xfrm>
          <a:prstGeom prst="line">
            <a:avLst/>
          </a:prstGeom>
        </p:spPr>
        <p:style>
          <a:lnRef idx="2">
            <a:schemeClr val="accent1"/>
          </a:lnRef>
          <a:fillRef idx="0">
            <a:schemeClr val="accent1"/>
          </a:fillRef>
          <a:effectRef idx="1">
            <a:schemeClr val="accent1"/>
          </a:effectRef>
          <a:fontRef idx="minor">
            <a:schemeClr val="tx1"/>
          </a:fontRef>
        </p:style>
      </p:cxnSp>
      <p:pic>
        <p:nvPicPr>
          <p:cNvPr id="3" name="Picture 2"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212" y="972319"/>
            <a:ext cx="1205298" cy="2224761"/>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12" name="Retângulo 16"/>
          <p:cNvSpPr/>
          <p:nvPr/>
        </p:nvSpPr>
        <p:spPr>
          <a:xfrm>
            <a:off x="1886794" y="2918169"/>
            <a:ext cx="5760640" cy="1182524"/>
          </a:xfrm>
          <a:prstGeom prst="rect">
            <a:avLst/>
          </a:prstGeom>
        </p:spPr>
        <p:txBody>
          <a:bodyPr wrap="square" lIns="104287" tIns="52144" rIns="104287" bIns="52144" anchor="t">
            <a:spAutoFit/>
          </a:bodyPr>
          <a:lstStyle/>
          <a:p>
            <a:pPr>
              <a:defRPr/>
            </a:pPr>
            <a:r>
              <a:rPr lang="pt-BR" sz="4000" b="1" dirty="0">
                <a:solidFill>
                  <a:schemeClr val="accent4">
                    <a:lumMod val="10000"/>
                  </a:schemeClr>
                </a:solidFill>
                <a:latin typeface="+mn-lt"/>
                <a:cs typeface="Times New Roman"/>
              </a:rPr>
              <a:t>ZPE:</a:t>
            </a:r>
          </a:p>
          <a:p>
            <a:pPr>
              <a:defRPr/>
            </a:pPr>
            <a:r>
              <a:rPr lang="pt-BR" sz="3000" b="1" dirty="0">
                <a:solidFill>
                  <a:schemeClr val="accent4">
                    <a:lumMod val="10000"/>
                  </a:schemeClr>
                </a:solidFill>
                <a:latin typeface="+mn-lt"/>
                <a:cs typeface="Times New Roman"/>
              </a:rPr>
              <a:t>Experiência Internacional</a:t>
            </a:r>
          </a:p>
        </p:txBody>
      </p:sp>
      <p:sp>
        <p:nvSpPr>
          <p:cNvPr id="15" name="Slide Number Placeholder 1"/>
          <p:cNvSpPr>
            <a:spLocks noGrp="1"/>
          </p:cNvSpPr>
          <p:nvPr>
            <p:ph type="sldNum" sz="quarter" idx="12"/>
          </p:nvPr>
        </p:nvSpPr>
        <p:spPr>
          <a:xfrm>
            <a:off x="7663603" y="6948955"/>
            <a:ext cx="2495127" cy="504084"/>
          </a:xfrm>
        </p:spPr>
        <p:txBody>
          <a:bodyPr/>
          <a:lstStyle/>
          <a:p>
            <a:pPr>
              <a:defRPr/>
            </a:pPr>
            <a:fld id="{26C0C3A3-B454-4941-A6C5-4D3225836897}" type="slidenum">
              <a:rPr lang="pt-BR" smtClean="0">
                <a:solidFill>
                  <a:srgbClr val="FFFFFF"/>
                </a:solidFill>
              </a:rPr>
              <a:pPr>
                <a:defRPr/>
              </a:pPr>
              <a:t>2</a:t>
            </a:fld>
            <a:endParaRPr lang="pt-BR" dirty="0">
              <a:solidFill>
                <a:srgbClr val="FFFFFF"/>
              </a:solidFill>
            </a:endParaRPr>
          </a:p>
        </p:txBody>
      </p:sp>
    </p:spTree>
    <p:extLst>
      <p:ext uri="{BB962C8B-B14F-4D97-AF65-F5344CB8AC3E}">
        <p14:creationId xmlns:p14="http://schemas.microsoft.com/office/powerpoint/2010/main" val="3644718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cxnSp>
        <p:nvCxnSpPr>
          <p:cNvPr id="20" name="Straight Connector 19"/>
          <p:cNvCxnSpPr/>
          <p:nvPr/>
        </p:nvCxnSpPr>
        <p:spPr>
          <a:xfrm>
            <a:off x="954212"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134132" y="1332359"/>
            <a:ext cx="8352928" cy="1040285"/>
          </a:xfrm>
          <a:prstGeom prst="rect">
            <a:avLst/>
          </a:prstGeom>
        </p:spPr>
        <p:txBody>
          <a:bodyPr wrap="square">
            <a:spAutoFit/>
          </a:bodyPr>
          <a:lstStyle/>
          <a:p>
            <a:pPr>
              <a:lnSpc>
                <a:spcPct val="120000"/>
              </a:lnSpc>
            </a:pPr>
            <a:r>
              <a:rPr lang="pt-BR" sz="2500" b="1" dirty="0">
                <a:solidFill>
                  <a:srgbClr val="196666"/>
                </a:solidFill>
              </a:rPr>
              <a:t>ZPE DE PARNAÍBA</a:t>
            </a:r>
          </a:p>
          <a:p>
            <a:pPr>
              <a:lnSpc>
                <a:spcPct val="120000"/>
              </a:lnSpc>
            </a:pPr>
            <a:r>
              <a:rPr lang="pt-BR" sz="2500" b="1" dirty="0">
                <a:solidFill>
                  <a:srgbClr val="196666"/>
                </a:solidFill>
              </a:rPr>
              <a:t>(Parnaíba/PI)</a:t>
            </a:r>
          </a:p>
        </p:txBody>
      </p:sp>
      <p:pic>
        <p:nvPicPr>
          <p:cNvPr id="13" name="Picture 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108" y="1044327"/>
            <a:ext cx="900000" cy="81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ZPEs </a:t>
            </a:r>
            <a:r>
              <a:rPr lang="en-US" sz="1500" dirty="0" err="1">
                <a:solidFill>
                  <a:srgbClr val="363636"/>
                </a:solidFill>
                <a:latin typeface="+mn-lt"/>
                <a:cs typeface="Times New Roman" panose="02020603050405020304" pitchFamily="18" charset="0"/>
              </a:rPr>
              <a:t>em</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estágio</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mais</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adiantado</a:t>
            </a:r>
            <a:r>
              <a:rPr lang="en-US" sz="1500" dirty="0">
                <a:solidFill>
                  <a:srgbClr val="363636"/>
                </a:solidFill>
                <a:latin typeface="+mn-lt"/>
                <a:cs typeface="Times New Roman" panose="02020603050405020304" pitchFamily="18" charset="0"/>
              </a:rPr>
              <a:t> de </a:t>
            </a:r>
            <a:r>
              <a:rPr lang="en-US" sz="1500" dirty="0" err="1">
                <a:solidFill>
                  <a:srgbClr val="363636"/>
                </a:solidFill>
                <a:latin typeface="+mn-lt"/>
                <a:cs typeface="Times New Roman" panose="02020603050405020304" pitchFamily="18" charset="0"/>
              </a:rPr>
              <a:t>implantação</a:t>
            </a:r>
            <a:r>
              <a:rPr lang="en-US" sz="1500" dirty="0">
                <a:solidFill>
                  <a:srgbClr val="363636"/>
                </a:solidFill>
                <a:latin typeface="+mn-lt"/>
                <a:cs typeface="Times New Roman" panose="02020603050405020304" pitchFamily="18" charset="0"/>
              </a:rPr>
              <a:t> no </a:t>
            </a:r>
            <a:r>
              <a:rPr lang="en-US" sz="1500" dirty="0" err="1">
                <a:solidFill>
                  <a:srgbClr val="363636"/>
                </a:solidFill>
                <a:latin typeface="+mn-lt"/>
                <a:cs typeface="Times New Roman" panose="02020603050405020304" pitchFamily="18" charset="0"/>
              </a:rPr>
              <a:t>país</a:t>
            </a:r>
            <a:endParaRPr lang="en-US" sz="1500" dirty="0">
              <a:solidFill>
                <a:srgbClr val="363636"/>
              </a:solidFill>
              <a:latin typeface="+mn-lt"/>
              <a:cs typeface="Times New Roman" panose="02020603050405020304" pitchFamily="18" charset="0"/>
            </a:endParaRPr>
          </a:p>
        </p:txBody>
      </p:sp>
      <p:sp>
        <p:nvSpPr>
          <p:cNvPr id="19" name="Retângulo de cantos arredondados 10"/>
          <p:cNvSpPr/>
          <p:nvPr/>
        </p:nvSpPr>
        <p:spPr>
          <a:xfrm>
            <a:off x="1314252" y="3084856"/>
            <a:ext cx="2448272" cy="839791"/>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t" anchorCtr="0"/>
          <a:lstStyle/>
          <a:p>
            <a:pPr algn="ctr"/>
            <a:r>
              <a:rPr lang="pt-BR" sz="1400" b="1" dirty="0">
                <a:solidFill>
                  <a:srgbClr val="161616"/>
                </a:solidFill>
              </a:rPr>
              <a:t>Aproveitamento das matérias-primas disponíveis na região</a:t>
            </a:r>
          </a:p>
        </p:txBody>
      </p:sp>
      <p:sp>
        <p:nvSpPr>
          <p:cNvPr id="21" name="Retângulo de cantos arredondados 11"/>
          <p:cNvSpPr/>
          <p:nvPr/>
        </p:nvSpPr>
        <p:spPr>
          <a:xfrm>
            <a:off x="4317487" y="3084856"/>
            <a:ext cx="2052016" cy="839698"/>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t" anchorCtr="0"/>
          <a:lstStyle/>
          <a:p>
            <a:pPr algn="ctr"/>
            <a:r>
              <a:rPr lang="pt-BR" sz="1400" b="1" dirty="0">
                <a:solidFill>
                  <a:srgbClr val="161616"/>
                </a:solidFill>
              </a:rPr>
              <a:t>Nova Fronteira Agrícola</a:t>
            </a:r>
          </a:p>
          <a:p>
            <a:pPr algn="ctr"/>
            <a:r>
              <a:rPr lang="pt-BR" sz="1400" b="1" dirty="0">
                <a:solidFill>
                  <a:srgbClr val="161616"/>
                </a:solidFill>
              </a:rPr>
              <a:t>(MATOPIBA)</a:t>
            </a:r>
          </a:p>
        </p:txBody>
      </p:sp>
      <p:sp>
        <p:nvSpPr>
          <p:cNvPr id="22" name="Retângulo de cantos arredondados 12"/>
          <p:cNvSpPr/>
          <p:nvPr/>
        </p:nvSpPr>
        <p:spPr>
          <a:xfrm>
            <a:off x="7074892" y="3084856"/>
            <a:ext cx="2664296" cy="839698"/>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t" anchorCtr="0"/>
          <a:lstStyle/>
          <a:p>
            <a:pPr algn="ctr"/>
            <a:r>
              <a:rPr lang="pt-BR" sz="1400" b="1" dirty="0">
                <a:solidFill>
                  <a:srgbClr val="161616"/>
                </a:solidFill>
              </a:rPr>
              <a:t>Empresas Regionais </a:t>
            </a:r>
            <a:r>
              <a:rPr lang="pt-BR" sz="1400" b="1" dirty="0" err="1">
                <a:solidFill>
                  <a:srgbClr val="161616"/>
                </a:solidFill>
              </a:rPr>
              <a:t>c</a:t>
            </a:r>
            <a:r>
              <a:rPr lang="pt-BR" sz="1400" b="1" dirty="0">
                <a:solidFill>
                  <a:srgbClr val="161616"/>
                </a:solidFill>
              </a:rPr>
              <a:t>/ Operações de Exportação Regulares</a:t>
            </a:r>
          </a:p>
        </p:txBody>
      </p:sp>
      <p:pic>
        <p:nvPicPr>
          <p:cNvPr id="15" name="Imagem 1"/>
          <p:cNvPicPr>
            <a:picLocks/>
          </p:cNvPicPr>
          <p:nvPr/>
        </p:nvPicPr>
        <p:blipFill>
          <a:blip r:embed="rId4" cstate="email">
            <a:extLst>
              <a:ext uri="{28A0092B-C50C-407E-A947-70E740481C1C}">
                <a14:useLocalDpi xmlns:a14="http://schemas.microsoft.com/office/drawing/2010/main"/>
              </a:ext>
            </a:extLst>
          </a:blip>
          <a:stretch>
            <a:fillRect/>
          </a:stretch>
        </p:blipFill>
        <p:spPr>
          <a:xfrm>
            <a:off x="1155550" y="4307599"/>
            <a:ext cx="1350000" cy="846000"/>
          </a:xfrm>
          <a:prstGeom prst="rect">
            <a:avLst/>
          </a:prstGeom>
          <a:ln w="28575">
            <a:noFill/>
          </a:ln>
          <a:effectLst>
            <a:outerShdw blurRad="76200" dir="13500000" sy="23000" kx="1200000" algn="br" rotWithShape="0">
              <a:prstClr val="black">
                <a:alpha val="20000"/>
              </a:prstClr>
            </a:outerShdw>
          </a:effectLst>
        </p:spPr>
      </p:pic>
      <p:pic>
        <p:nvPicPr>
          <p:cNvPr id="16" name="Imagem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31180" y="4289907"/>
            <a:ext cx="1347368" cy="846861"/>
          </a:xfrm>
          <a:prstGeom prst="rect">
            <a:avLst/>
          </a:prstGeom>
          <a:ln w="28575">
            <a:noFill/>
          </a:ln>
          <a:effectLst>
            <a:outerShdw blurRad="76200" dir="13500000" sy="23000" kx="1200000" algn="br" rotWithShape="0">
              <a:prstClr val="black">
                <a:alpha val="20000"/>
              </a:prstClr>
            </a:outerShdw>
          </a:effectLst>
        </p:spPr>
      </p:pic>
      <p:pic>
        <p:nvPicPr>
          <p:cNvPr id="17" name="Imagem 3"/>
          <p:cNvPicPr>
            <a:picLocks/>
          </p:cNvPicPr>
          <p:nvPr/>
        </p:nvPicPr>
        <p:blipFill>
          <a:blip r:embed="rId6" cstate="email">
            <a:extLst>
              <a:ext uri="{28A0092B-C50C-407E-A947-70E740481C1C}">
                <a14:useLocalDpi xmlns:a14="http://schemas.microsoft.com/office/drawing/2010/main"/>
              </a:ext>
            </a:extLst>
          </a:blip>
          <a:stretch>
            <a:fillRect/>
          </a:stretch>
        </p:blipFill>
        <p:spPr>
          <a:xfrm>
            <a:off x="1155552" y="5285955"/>
            <a:ext cx="1350000" cy="846000"/>
          </a:xfrm>
          <a:prstGeom prst="rect">
            <a:avLst/>
          </a:prstGeom>
          <a:ln w="28575">
            <a:noFill/>
          </a:ln>
          <a:effectLst>
            <a:outerShdw blurRad="76200" dir="13500000" sy="23000" kx="1200000" algn="br" rotWithShape="0">
              <a:prstClr val="black">
                <a:alpha val="20000"/>
              </a:prstClr>
            </a:outerShdw>
          </a:effectLst>
        </p:spPr>
      </p:pic>
      <p:pic>
        <p:nvPicPr>
          <p:cNvPr id="18" name="Imagem 4"/>
          <p:cNvPicPr>
            <a:picLocks/>
          </p:cNvPicPr>
          <p:nvPr/>
        </p:nvPicPr>
        <p:blipFill>
          <a:blip r:embed="rId7" cstate="email">
            <a:extLst>
              <a:ext uri="{28A0092B-C50C-407E-A947-70E740481C1C}">
                <a14:useLocalDpi xmlns:a14="http://schemas.microsoft.com/office/drawing/2010/main"/>
              </a:ext>
            </a:extLst>
          </a:blip>
          <a:stretch>
            <a:fillRect/>
          </a:stretch>
        </p:blipFill>
        <p:spPr>
          <a:xfrm>
            <a:off x="2628548" y="5285955"/>
            <a:ext cx="1350000" cy="846000"/>
          </a:xfrm>
          <a:prstGeom prst="rect">
            <a:avLst/>
          </a:prstGeom>
          <a:ln w="28575">
            <a:noFill/>
          </a:ln>
          <a:effectLst>
            <a:outerShdw blurRad="76200" dir="13500000" sy="23000" kx="1200000" algn="br" rotWithShape="0">
              <a:prstClr val="black">
                <a:alpha val="20000"/>
              </a:prstClr>
            </a:outerShdw>
          </a:effectLst>
        </p:spPr>
      </p:pic>
      <p:pic>
        <p:nvPicPr>
          <p:cNvPr id="23" name="Imagem 17"/>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7146900" y="4428703"/>
            <a:ext cx="2863972" cy="1670098"/>
          </a:xfrm>
          <a:prstGeom prst="rect">
            <a:avLst/>
          </a:prstGeom>
          <a:ln w="28575">
            <a:noFill/>
          </a:ln>
          <a:effectLst>
            <a:outerShdw blurRad="76200" dir="13500000" sy="23000" kx="1200000" algn="br" rotWithShape="0">
              <a:prstClr val="black">
                <a:alpha val="20000"/>
              </a:prstClr>
            </a:outerShdw>
          </a:effectLst>
        </p:spPr>
      </p:pic>
      <p:pic>
        <p:nvPicPr>
          <p:cNvPr id="25" name="Picture 3"/>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207796" y="4014073"/>
            <a:ext cx="2435048" cy="2232775"/>
          </a:xfrm>
          <a:prstGeom prst="rect">
            <a:avLst/>
          </a:prstGeom>
          <a:noFill/>
          <a:ln w="28575">
            <a:noFill/>
            <a:miter lim="800000"/>
            <a:headEnd/>
            <a:tailEnd/>
          </a:ln>
          <a:effectLst/>
          <a:extLst>
            <a:ext uri="{909E8E84-426E-40dd-AFC4-6F175D3DCCD1}">
              <a14:hiddenFill xmlns:a14="http://schemas.microsoft.com/office/drawing/2010/main" xmlns="">
                <a:solidFill>
                  <a:schemeClr val="accent1"/>
                </a:solidFill>
              </a14:hiddenFill>
            </a:ext>
          </a:extLst>
        </p:spPr>
      </p:pic>
      <p:pic>
        <p:nvPicPr>
          <p:cNvPr id="29" name="Picture 2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20</a:t>
            </a:fld>
            <a:endParaRPr lang="pt-BR" dirty="0">
              <a:solidFill>
                <a:srgbClr val="FFFFFF"/>
              </a:solidFill>
            </a:endParaRPr>
          </a:p>
        </p:txBody>
      </p:sp>
    </p:spTree>
    <p:extLst>
      <p:ext uri="{BB962C8B-B14F-4D97-AF65-F5344CB8AC3E}">
        <p14:creationId xmlns:p14="http://schemas.microsoft.com/office/powerpoint/2010/main" val="3768995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ZPEs </a:t>
            </a:r>
            <a:r>
              <a:rPr lang="en-US" sz="1500" dirty="0" err="1">
                <a:solidFill>
                  <a:srgbClr val="363636"/>
                </a:solidFill>
                <a:latin typeface="+mn-lt"/>
                <a:cs typeface="Times New Roman" panose="02020603050405020304" pitchFamily="18" charset="0"/>
              </a:rPr>
              <a:t>em</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estágio</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mais</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adiantado</a:t>
            </a:r>
            <a:r>
              <a:rPr lang="en-US" sz="1500" dirty="0">
                <a:solidFill>
                  <a:srgbClr val="363636"/>
                </a:solidFill>
                <a:latin typeface="+mn-lt"/>
                <a:cs typeface="Times New Roman" panose="02020603050405020304" pitchFamily="18" charset="0"/>
              </a:rPr>
              <a:t> de </a:t>
            </a:r>
            <a:r>
              <a:rPr lang="en-US" sz="1500" dirty="0" err="1">
                <a:solidFill>
                  <a:srgbClr val="363636"/>
                </a:solidFill>
                <a:latin typeface="+mn-lt"/>
                <a:cs typeface="Times New Roman" panose="02020603050405020304" pitchFamily="18" charset="0"/>
              </a:rPr>
              <a:t>implantação</a:t>
            </a:r>
            <a:r>
              <a:rPr lang="en-US" sz="1500" dirty="0">
                <a:solidFill>
                  <a:srgbClr val="363636"/>
                </a:solidFill>
                <a:latin typeface="+mn-lt"/>
                <a:cs typeface="Times New Roman" panose="02020603050405020304" pitchFamily="18" charset="0"/>
              </a:rPr>
              <a:t> no </a:t>
            </a:r>
            <a:r>
              <a:rPr lang="en-US" sz="1500" dirty="0" err="1">
                <a:solidFill>
                  <a:srgbClr val="363636"/>
                </a:solidFill>
                <a:latin typeface="+mn-lt"/>
                <a:cs typeface="Times New Roman" panose="02020603050405020304" pitchFamily="18" charset="0"/>
              </a:rPr>
              <a:t>país</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954212"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170236" y="1332359"/>
            <a:ext cx="8352928" cy="1040285"/>
          </a:xfrm>
          <a:prstGeom prst="rect">
            <a:avLst/>
          </a:prstGeom>
        </p:spPr>
        <p:txBody>
          <a:bodyPr wrap="square">
            <a:spAutoFit/>
          </a:bodyPr>
          <a:lstStyle/>
          <a:p>
            <a:pPr>
              <a:lnSpc>
                <a:spcPct val="120000"/>
              </a:lnSpc>
            </a:pPr>
            <a:r>
              <a:rPr lang="pt-BR" sz="2500" b="1" dirty="0">
                <a:solidFill>
                  <a:srgbClr val="196666"/>
                </a:solidFill>
              </a:rPr>
              <a:t>ZPE DE PARNAÍBA</a:t>
            </a:r>
          </a:p>
          <a:p>
            <a:pPr>
              <a:lnSpc>
                <a:spcPct val="120000"/>
              </a:lnSpc>
            </a:pPr>
            <a:r>
              <a:rPr lang="pt-BR" sz="2500" b="1" dirty="0">
                <a:solidFill>
                  <a:srgbClr val="196666"/>
                </a:solidFill>
              </a:rPr>
              <a:t>(Parnaíba/PI)</a:t>
            </a:r>
          </a:p>
        </p:txBody>
      </p:sp>
      <p:pic>
        <p:nvPicPr>
          <p:cNvPr id="21" name="Picture 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92" y="1026415"/>
            <a:ext cx="900000" cy="810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2" name="Picture 2" descr="N:\2_CGPF\1_ZPEs Novas\Parnaíba (PI)\3 - Visita Técnica - relatórios\2015\2015-06-25_ZPE da Parnaíba-PI (Fotos)\20150625_090632.jpg"/>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50891" y="4932759"/>
            <a:ext cx="1602110" cy="1313444"/>
          </a:xfrm>
          <a:prstGeom prst="rect">
            <a:avLst/>
          </a:prstGeom>
          <a:noFill/>
          <a:ln w="28575">
            <a:noFill/>
          </a:ln>
          <a:effectLst>
            <a:outerShdw blurRad="76200" dir="13500000" sy="23000" kx="1200000" algn="br" rotWithShape="0">
              <a:prstClr val="black">
                <a:alpha val="20000"/>
              </a:prstClr>
            </a:outerShdw>
          </a:effectLst>
          <a:extLst>
            <a:ext uri="{909E8E84-426E-40dd-AFC4-6F175D3DCCD1}">
              <a14:hiddenFill xmlns="" xmlns:a14="http://schemas.microsoft.com/office/drawing/2010/main">
                <a:solidFill>
                  <a:srgbClr val="FFFFFF"/>
                </a:solidFill>
              </a14:hiddenFill>
            </a:ext>
          </a:extLst>
        </p:spPr>
      </p:pic>
      <p:pic>
        <p:nvPicPr>
          <p:cNvPr id="23" name="Picture 3" descr="N:\2_CGPF\1_ZPEs Novas\Parnaíba (PI)\3 - Visita Técnica - relatórios\2015\2015-06-25_ZPE da Parnaíba-PI (Fotos)\20150625_092006.jp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51271" y="2988543"/>
            <a:ext cx="1602110" cy="1313444"/>
          </a:xfrm>
          <a:prstGeom prst="rect">
            <a:avLst/>
          </a:prstGeom>
          <a:noFill/>
          <a:ln w="28575">
            <a:noFill/>
          </a:ln>
          <a:effectLst>
            <a:outerShdw blurRad="76200" dir="13500000" sy="23000" kx="1200000" algn="br" rotWithShape="0">
              <a:prstClr val="black">
                <a:alpha val="20000"/>
              </a:prstClr>
            </a:outerShdw>
          </a:effectLst>
          <a:extLst>
            <a:ext uri="{909E8E84-426E-40dd-AFC4-6F175D3DCCD1}">
              <a14:hiddenFill xmlns="" xmlns:a14="http://schemas.microsoft.com/office/drawing/2010/main">
                <a:solidFill>
                  <a:srgbClr val="FFFFFF"/>
                </a:solidFill>
              </a14:hiddenFill>
            </a:ext>
          </a:extLst>
        </p:spPr>
      </p:pic>
      <p:pic>
        <p:nvPicPr>
          <p:cNvPr id="36" name="Picture 5" descr="N:\2_CGPF\1_ZPEs Novas\Parnaíba (PI)\3 - Visita Técnica - relatórios\2015\2015-06-25_ZPE da Parnaíba-PI (Fotos)\20150625_094342.jpg"/>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401259" y="4932759"/>
            <a:ext cx="1602110" cy="1313444"/>
          </a:xfrm>
          <a:prstGeom prst="rect">
            <a:avLst/>
          </a:prstGeom>
          <a:noFill/>
          <a:ln w="28575">
            <a:noFill/>
          </a:ln>
          <a:effectLst>
            <a:outerShdw blurRad="76200" dir="13500000" sy="23000" kx="1200000" algn="br" rotWithShape="0">
              <a:prstClr val="black">
                <a:alpha val="20000"/>
              </a:prstClr>
            </a:outerShdw>
          </a:effectLst>
          <a:extLst>
            <a:ext uri="{909E8E84-426E-40dd-AFC4-6F175D3DCCD1}">
              <a14:hiddenFill xmlns="" xmlns:a14="http://schemas.microsoft.com/office/drawing/2010/main">
                <a:solidFill>
                  <a:srgbClr val="FFFFFF"/>
                </a:solidFill>
              </a14:hiddenFill>
            </a:ext>
          </a:extLst>
        </p:spPr>
      </p:pic>
      <p:pic>
        <p:nvPicPr>
          <p:cNvPr id="37" name="Imagem 26"/>
          <p:cNvPicPr>
            <a:picLocks/>
          </p:cNvPicPr>
          <p:nvPr/>
        </p:nvPicPr>
        <p:blipFill>
          <a:blip r:embed="rId7" cstate="email">
            <a:extLst>
              <a:ext uri="{28A0092B-C50C-407E-A947-70E740481C1C}">
                <a14:useLocalDpi xmlns:a14="http://schemas.microsoft.com/office/drawing/2010/main"/>
              </a:ext>
            </a:extLst>
          </a:blip>
          <a:stretch>
            <a:fillRect/>
          </a:stretch>
        </p:blipFill>
        <p:spPr>
          <a:xfrm>
            <a:off x="5401448" y="2988543"/>
            <a:ext cx="1602110" cy="1313444"/>
          </a:xfrm>
          <a:prstGeom prst="rect">
            <a:avLst/>
          </a:prstGeom>
          <a:ln w="28575">
            <a:noFill/>
          </a:ln>
          <a:effectLst>
            <a:outerShdw blurRad="76200" dir="13500000" sy="23000" kx="1200000" algn="br" rotWithShape="0">
              <a:prstClr val="black">
                <a:alpha val="20000"/>
              </a:prstClr>
            </a:outerShdw>
          </a:effectLst>
        </p:spPr>
      </p:pic>
      <p:pic>
        <p:nvPicPr>
          <p:cNvPr id="38" name="Imagem 27" descr="N:\2_CGPF\1_ZPEs Novas\Parnaíba (PI)\3 - Visita Técnica - relatórios\2015\2015-06-25_ZPE da Parnaíba-PI (Fotos)\20150625_093459.jpg"/>
          <p:cNvPicPr>
            <a:picLocks/>
          </p:cNvPicPr>
          <p:nvPr/>
        </p:nvPicPr>
        <p:blipFill>
          <a:blip r:embed="rId8" cstate="email">
            <a:extLst>
              <a:ext uri="{28A0092B-C50C-407E-A947-70E740481C1C}">
                <a14:useLocalDpi xmlns:a14="http://schemas.microsoft.com/office/drawing/2010/main"/>
              </a:ext>
            </a:extLst>
          </a:blip>
          <a:srcRect/>
          <a:stretch>
            <a:fillRect/>
          </a:stretch>
        </p:blipFill>
        <p:spPr bwMode="auto">
          <a:xfrm>
            <a:off x="7251626" y="2988543"/>
            <a:ext cx="1602110" cy="1313444"/>
          </a:xfrm>
          <a:prstGeom prst="rect">
            <a:avLst/>
          </a:prstGeom>
          <a:noFill/>
          <a:ln w="28575">
            <a:noFill/>
          </a:ln>
          <a:effectLst>
            <a:outerShdw blurRad="76200" dir="13500000" sy="23000" kx="1200000" algn="br" rotWithShape="0">
              <a:prstClr val="black">
                <a:alpha val="20000"/>
              </a:prstClr>
            </a:outerShdw>
          </a:effectLst>
        </p:spPr>
      </p:pic>
      <p:pic>
        <p:nvPicPr>
          <p:cNvPr id="39" name="Picture 7" descr="N:\2_ZPE\CRIADAS\PARNAÍBA (PI)\Fotos\2015-11-04 Fotos recebidas por e-mail\zpe-foto-aérea - antes das obras de eletrificação..jpg"/>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701094" y="2988543"/>
            <a:ext cx="1602110" cy="1313444"/>
          </a:xfrm>
          <a:prstGeom prst="rect">
            <a:avLst/>
          </a:prstGeom>
          <a:noFill/>
          <a:ln w="28575">
            <a:noFill/>
          </a:ln>
          <a:effectLst>
            <a:outerShdw blurRad="76200" dir="13500000" sy="23000" kx="1200000" algn="br" rotWithShape="0">
              <a:prstClr val="black">
                <a:alpha val="20000"/>
              </a:prstClr>
            </a:outerShdw>
          </a:effectLst>
          <a:extLst>
            <a:ext uri="{909E8E84-426E-40dd-AFC4-6F175D3DCCD1}">
              <a14:hiddenFill xmlns="" xmlns:a14="http://schemas.microsoft.com/office/drawing/2010/main">
                <a:solidFill>
                  <a:srgbClr val="FFFFFF"/>
                </a:solidFill>
              </a14:hiddenFill>
            </a:ext>
          </a:extLst>
        </p:spPr>
      </p:pic>
      <p:pic>
        <p:nvPicPr>
          <p:cNvPr id="40" name="Picture 8" descr="N:\2_ZPE\CRIADAS\PARNAÍBA (PI)\Visita Técnica - relatórios\2015\2015-06-25_ZPE da Parnaíba-PI (Fotos)\20150626_095359.jpg"/>
          <p:cNvPicPr>
            <a:picLocks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251626" y="4932759"/>
            <a:ext cx="1602110" cy="1313444"/>
          </a:xfrm>
          <a:prstGeom prst="rect">
            <a:avLst/>
          </a:prstGeom>
          <a:noFill/>
          <a:ln w="28575">
            <a:noFill/>
          </a:ln>
          <a:effectLst>
            <a:outerShdw blurRad="76200" dir="13500000" sy="23000" kx="1200000" algn="br" rotWithShape="0">
              <a:prstClr val="black">
                <a:alpha val="20000"/>
              </a:prstClr>
            </a:outerShdw>
          </a:effectLst>
          <a:extLst>
            <a:ext uri="{909E8E84-426E-40dd-AFC4-6F175D3DCCD1}">
              <a14:hiddenFill xmlns="" xmlns:a14="http://schemas.microsoft.com/office/drawing/2010/main">
                <a:solidFill>
                  <a:srgbClr val="FFFFFF"/>
                </a:solidFill>
              </a14:hiddenFill>
            </a:ext>
          </a:extLst>
        </p:spPr>
      </p:pic>
      <p:pic>
        <p:nvPicPr>
          <p:cNvPr id="41" name="Picture 9" descr="N:\2_ZPE\CRIADAS\PARNAÍBA (PI)\Fotos\2015-11-04 Fotos recebidas por e-mail\eletrificacao-zpe...JPG"/>
          <p:cNvPicPr>
            <a:picLocks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700523" y="4932759"/>
            <a:ext cx="1602110" cy="1313444"/>
          </a:xfrm>
          <a:prstGeom prst="rect">
            <a:avLst/>
          </a:prstGeom>
          <a:noFill/>
          <a:ln w="28575">
            <a:noFill/>
          </a:ln>
          <a:effectLst>
            <a:outerShdw blurRad="76200" dir="13500000" sy="23000" kx="1200000" algn="br" rotWithShape="0">
              <a:prstClr val="black">
                <a:alpha val="20000"/>
              </a:prstClr>
            </a:outerShdw>
          </a:effectLst>
          <a:extLst>
            <a:ext uri="{909E8E84-426E-40dd-AFC4-6F175D3DCCD1}">
              <a14:hiddenFill xmlns="" xmlns:a14="http://schemas.microsoft.com/office/drawing/2010/main">
                <a:solidFill>
                  <a:srgbClr val="FFFFFF"/>
                </a:solidFill>
              </a14:hiddenFill>
            </a:ext>
          </a:extLst>
        </p:spPr>
      </p:pic>
      <p:sp>
        <p:nvSpPr>
          <p:cNvPr id="42" name="CaixaDeTexto 31"/>
          <p:cNvSpPr txBox="1"/>
          <p:nvPr/>
        </p:nvSpPr>
        <p:spPr>
          <a:xfrm>
            <a:off x="1700523" y="4375660"/>
            <a:ext cx="1602107" cy="259195"/>
          </a:xfrm>
          <a:prstGeom prst="rect">
            <a:avLst/>
          </a:prstGeom>
          <a:noFill/>
          <a:ln>
            <a:noFill/>
          </a:ln>
          <a:effectLst/>
        </p:spPr>
        <p:txBody>
          <a:bodyPr wrap="square" lIns="104287" tIns="52144" rIns="104287" bIns="52144" rtlCol="0">
            <a:spAutoFit/>
          </a:bodyPr>
          <a:lstStyle/>
          <a:p>
            <a:r>
              <a:rPr lang="pt-BR" sz="1000" b="1" dirty="0">
                <a:solidFill>
                  <a:srgbClr val="161616"/>
                </a:solidFill>
              </a:rPr>
              <a:t>Visão Aérea</a:t>
            </a:r>
          </a:p>
        </p:txBody>
      </p:sp>
      <p:sp>
        <p:nvSpPr>
          <p:cNvPr id="43" name="CaixaDeTexto 32"/>
          <p:cNvSpPr txBox="1"/>
          <p:nvPr/>
        </p:nvSpPr>
        <p:spPr>
          <a:xfrm>
            <a:off x="3528532" y="4375660"/>
            <a:ext cx="1602107" cy="413083"/>
          </a:xfrm>
          <a:prstGeom prst="rect">
            <a:avLst/>
          </a:prstGeom>
          <a:noFill/>
          <a:ln>
            <a:noFill/>
          </a:ln>
          <a:effectLst/>
        </p:spPr>
        <p:txBody>
          <a:bodyPr wrap="square" lIns="104287" tIns="52144" rIns="104287" bIns="52144" rtlCol="0">
            <a:spAutoFit/>
          </a:bodyPr>
          <a:lstStyle/>
          <a:p>
            <a:r>
              <a:rPr lang="pt-BR" sz="1000" b="1" dirty="0">
                <a:solidFill>
                  <a:srgbClr val="161616"/>
                </a:solidFill>
              </a:rPr>
              <a:t>Instalações – </a:t>
            </a:r>
            <a:br>
              <a:rPr lang="pt-BR" sz="1000" b="1" dirty="0">
                <a:solidFill>
                  <a:srgbClr val="161616"/>
                </a:solidFill>
              </a:rPr>
            </a:br>
            <a:r>
              <a:rPr lang="pt-BR" sz="1000" b="1" dirty="0">
                <a:solidFill>
                  <a:srgbClr val="161616"/>
                </a:solidFill>
              </a:rPr>
              <a:t>RFB/MF</a:t>
            </a:r>
          </a:p>
        </p:txBody>
      </p:sp>
      <p:sp>
        <p:nvSpPr>
          <p:cNvPr id="44" name="CaixaDeTexto 33"/>
          <p:cNvSpPr txBox="1"/>
          <p:nvPr/>
        </p:nvSpPr>
        <p:spPr>
          <a:xfrm>
            <a:off x="1700523" y="6300936"/>
            <a:ext cx="1602107" cy="259195"/>
          </a:xfrm>
          <a:prstGeom prst="rect">
            <a:avLst/>
          </a:prstGeom>
          <a:noFill/>
          <a:ln>
            <a:noFill/>
          </a:ln>
          <a:effectLst/>
        </p:spPr>
        <p:txBody>
          <a:bodyPr wrap="square" lIns="104287" tIns="52144" rIns="104287" bIns="52144" rtlCol="0">
            <a:spAutoFit/>
          </a:bodyPr>
          <a:lstStyle/>
          <a:p>
            <a:r>
              <a:rPr lang="pt-BR" sz="1000" b="1" dirty="0">
                <a:solidFill>
                  <a:srgbClr val="161616"/>
                </a:solidFill>
              </a:rPr>
              <a:t>Eletrificação</a:t>
            </a:r>
          </a:p>
        </p:txBody>
      </p:sp>
      <p:sp>
        <p:nvSpPr>
          <p:cNvPr id="45" name="CaixaDeTexto 34"/>
          <p:cNvSpPr txBox="1"/>
          <p:nvPr/>
        </p:nvSpPr>
        <p:spPr>
          <a:xfrm>
            <a:off x="3507210" y="6300911"/>
            <a:ext cx="1602107" cy="413083"/>
          </a:xfrm>
          <a:prstGeom prst="rect">
            <a:avLst/>
          </a:prstGeom>
          <a:noFill/>
          <a:ln>
            <a:noFill/>
          </a:ln>
          <a:effectLst/>
        </p:spPr>
        <p:txBody>
          <a:bodyPr wrap="square" lIns="104287" tIns="52144" rIns="104287" bIns="52144" rtlCol="0">
            <a:spAutoFit/>
          </a:bodyPr>
          <a:lstStyle/>
          <a:p>
            <a:r>
              <a:rPr lang="pt-BR" sz="1000" b="1" dirty="0">
                <a:solidFill>
                  <a:srgbClr val="161616"/>
                </a:solidFill>
              </a:rPr>
              <a:t>Galpões - Indústrias</a:t>
            </a:r>
          </a:p>
        </p:txBody>
      </p:sp>
      <p:sp>
        <p:nvSpPr>
          <p:cNvPr id="46" name="CaixaDeTexto 35"/>
          <p:cNvSpPr txBox="1"/>
          <p:nvPr/>
        </p:nvSpPr>
        <p:spPr>
          <a:xfrm>
            <a:off x="5463628" y="6300911"/>
            <a:ext cx="1602107" cy="413083"/>
          </a:xfrm>
          <a:prstGeom prst="rect">
            <a:avLst/>
          </a:prstGeom>
          <a:noFill/>
          <a:ln>
            <a:noFill/>
          </a:ln>
          <a:effectLst/>
        </p:spPr>
        <p:txBody>
          <a:bodyPr wrap="square" lIns="104287" tIns="52144" rIns="104287" bIns="52144" rtlCol="0">
            <a:spAutoFit/>
          </a:bodyPr>
          <a:lstStyle/>
          <a:p>
            <a:r>
              <a:rPr lang="pt-BR" sz="1000" b="1" dirty="0">
                <a:solidFill>
                  <a:srgbClr val="161616"/>
                </a:solidFill>
              </a:rPr>
              <a:t>Galpões - Indústrias</a:t>
            </a:r>
          </a:p>
        </p:txBody>
      </p:sp>
      <p:sp>
        <p:nvSpPr>
          <p:cNvPr id="47" name="CaixaDeTexto 36"/>
          <p:cNvSpPr txBox="1"/>
          <p:nvPr/>
        </p:nvSpPr>
        <p:spPr>
          <a:xfrm>
            <a:off x="7272985" y="6300911"/>
            <a:ext cx="1602107" cy="259195"/>
          </a:xfrm>
          <a:prstGeom prst="rect">
            <a:avLst/>
          </a:prstGeom>
          <a:noFill/>
          <a:ln>
            <a:noFill/>
          </a:ln>
          <a:effectLst/>
        </p:spPr>
        <p:txBody>
          <a:bodyPr wrap="square" lIns="104287" tIns="52144" rIns="104287" bIns="52144" rtlCol="0">
            <a:spAutoFit/>
          </a:bodyPr>
          <a:lstStyle/>
          <a:p>
            <a:r>
              <a:rPr lang="pt-BR" sz="1000" b="1" dirty="0">
                <a:solidFill>
                  <a:srgbClr val="161616"/>
                </a:solidFill>
              </a:rPr>
              <a:t>Projeto Industrial</a:t>
            </a:r>
          </a:p>
        </p:txBody>
      </p:sp>
      <p:sp>
        <p:nvSpPr>
          <p:cNvPr id="48" name="CaixaDeTexto 37"/>
          <p:cNvSpPr txBox="1"/>
          <p:nvPr/>
        </p:nvSpPr>
        <p:spPr>
          <a:xfrm>
            <a:off x="5379418" y="4375660"/>
            <a:ext cx="1602107" cy="259195"/>
          </a:xfrm>
          <a:prstGeom prst="rect">
            <a:avLst/>
          </a:prstGeom>
          <a:noFill/>
          <a:ln>
            <a:noFill/>
          </a:ln>
          <a:effectLst/>
        </p:spPr>
        <p:txBody>
          <a:bodyPr wrap="square" lIns="104287" tIns="52144" rIns="104287" bIns="52144" rtlCol="0">
            <a:spAutoFit/>
          </a:bodyPr>
          <a:lstStyle/>
          <a:p>
            <a:r>
              <a:rPr lang="pt-BR" sz="1000" b="1" dirty="0">
                <a:solidFill>
                  <a:srgbClr val="161616"/>
                </a:solidFill>
              </a:rPr>
              <a:t>Administradora</a:t>
            </a:r>
          </a:p>
        </p:txBody>
      </p:sp>
      <p:sp>
        <p:nvSpPr>
          <p:cNvPr id="49" name="CaixaDeTexto 38"/>
          <p:cNvSpPr txBox="1"/>
          <p:nvPr/>
        </p:nvSpPr>
        <p:spPr>
          <a:xfrm>
            <a:off x="7272985" y="4375660"/>
            <a:ext cx="1602107" cy="413083"/>
          </a:xfrm>
          <a:prstGeom prst="rect">
            <a:avLst/>
          </a:prstGeom>
          <a:noFill/>
          <a:ln>
            <a:noFill/>
          </a:ln>
          <a:effectLst/>
        </p:spPr>
        <p:txBody>
          <a:bodyPr wrap="square" lIns="104287" tIns="52144" rIns="104287" bIns="52144" rtlCol="0">
            <a:spAutoFit/>
          </a:bodyPr>
          <a:lstStyle/>
          <a:p>
            <a:r>
              <a:rPr lang="pt-BR" sz="1000" b="1" dirty="0">
                <a:solidFill>
                  <a:srgbClr val="161616"/>
                </a:solidFill>
              </a:rPr>
              <a:t>Armazéns – </a:t>
            </a:r>
            <a:br>
              <a:rPr lang="pt-BR" sz="1000" b="1" dirty="0">
                <a:solidFill>
                  <a:srgbClr val="161616"/>
                </a:solidFill>
              </a:rPr>
            </a:br>
            <a:r>
              <a:rPr lang="pt-BR" sz="1000" b="1" dirty="0">
                <a:solidFill>
                  <a:srgbClr val="161616"/>
                </a:solidFill>
              </a:rPr>
              <a:t>Obras</a:t>
            </a:r>
          </a:p>
        </p:txBody>
      </p:sp>
      <p:pic>
        <p:nvPicPr>
          <p:cNvPr id="51" name="Picture 5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21</a:t>
            </a:fld>
            <a:endParaRPr lang="pt-BR" dirty="0">
              <a:solidFill>
                <a:srgbClr val="FFFFFF"/>
              </a:solidFill>
            </a:endParaRPr>
          </a:p>
        </p:txBody>
      </p:sp>
    </p:spTree>
    <p:extLst>
      <p:ext uri="{BB962C8B-B14F-4D97-AF65-F5344CB8AC3E}">
        <p14:creationId xmlns:p14="http://schemas.microsoft.com/office/powerpoint/2010/main" val="898029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16"/>
          <p:cNvSpPr/>
          <p:nvPr/>
        </p:nvSpPr>
        <p:spPr>
          <a:xfrm>
            <a:off x="1556861" y="3010212"/>
            <a:ext cx="5760640" cy="2259742"/>
          </a:xfrm>
          <a:prstGeom prst="rect">
            <a:avLst/>
          </a:prstGeom>
        </p:spPr>
        <p:txBody>
          <a:bodyPr wrap="square" lIns="104287" tIns="52144" rIns="104287" bIns="52144" anchor="t">
            <a:spAutoFit/>
          </a:bodyPr>
          <a:lstStyle/>
          <a:p>
            <a:pPr>
              <a:defRPr/>
            </a:pPr>
            <a:r>
              <a:rPr lang="pt-BR" sz="4000" b="1" dirty="0">
                <a:solidFill>
                  <a:schemeClr val="accent4">
                    <a:lumMod val="10000"/>
                  </a:schemeClr>
                </a:solidFill>
                <a:latin typeface="+mn-lt"/>
                <a:cs typeface="Times New Roman"/>
              </a:rPr>
              <a:t>Agronegócio Brasileiro e ZPEs:</a:t>
            </a:r>
          </a:p>
          <a:p>
            <a:pPr>
              <a:defRPr/>
            </a:pPr>
            <a:r>
              <a:rPr lang="pt-BR" sz="3000" b="1" dirty="0">
                <a:solidFill>
                  <a:schemeClr val="accent4">
                    <a:lumMod val="10000"/>
                  </a:schemeClr>
                </a:solidFill>
                <a:latin typeface="+mn-lt"/>
                <a:cs typeface="Times New Roman"/>
              </a:rPr>
              <a:t>Oportunidades de Investimentos</a:t>
            </a:r>
          </a:p>
        </p:txBody>
      </p:sp>
      <p:cxnSp>
        <p:nvCxnSpPr>
          <p:cNvPr id="6" name="Straight Connector 5"/>
          <p:cNvCxnSpPr/>
          <p:nvPr/>
        </p:nvCxnSpPr>
        <p:spPr>
          <a:xfrm>
            <a:off x="1170236" y="1476375"/>
            <a:ext cx="0" cy="4176464"/>
          </a:xfrm>
          <a:prstGeom prst="line">
            <a:avLst/>
          </a:prstGeom>
        </p:spPr>
        <p:style>
          <a:lnRef idx="2">
            <a:schemeClr val="accent1"/>
          </a:lnRef>
          <a:fillRef idx="0">
            <a:schemeClr val="accent1"/>
          </a:fillRef>
          <a:effectRef idx="1">
            <a:schemeClr val="accent1"/>
          </a:effectRef>
          <a:fontRef idx="minor">
            <a:schemeClr val="tx1"/>
          </a:fontRef>
        </p:style>
      </p:cxnSp>
      <p:pic>
        <p:nvPicPr>
          <p:cNvPr id="3" name="Picture 2" descr="APRESENTAÇÃO ZPE_entrada de capítulos-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212" y="972319"/>
            <a:ext cx="1205298" cy="222476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030" y="6186831"/>
            <a:ext cx="10713430" cy="1374432"/>
          </a:xfrm>
          <a:prstGeom prst="rect">
            <a:avLst/>
          </a:prstGeom>
        </p:spPr>
      </p:pic>
      <p:sp>
        <p:nvSpPr>
          <p:cNvPr id="8" name="Slide Number Placeholder 1"/>
          <p:cNvSpPr>
            <a:spLocks noGrp="1"/>
          </p:cNvSpPr>
          <p:nvPr>
            <p:ph type="sldNum" sz="quarter" idx="12"/>
          </p:nvPr>
        </p:nvSpPr>
        <p:spPr>
          <a:xfrm>
            <a:off x="7663603" y="6948955"/>
            <a:ext cx="2495127" cy="504084"/>
          </a:xfrm>
        </p:spPr>
        <p:txBody>
          <a:bodyPr/>
          <a:lstStyle/>
          <a:p>
            <a:pPr>
              <a:defRPr/>
            </a:pPr>
            <a:fld id="{26C0C3A3-B454-4941-A6C5-4D3225836897}" type="slidenum">
              <a:rPr lang="pt-BR" smtClean="0">
                <a:solidFill>
                  <a:srgbClr val="FFFFFF"/>
                </a:solidFill>
              </a:rPr>
              <a:pPr>
                <a:defRPr/>
              </a:pPr>
              <a:t>22</a:t>
            </a:fld>
            <a:endParaRPr lang="pt-BR" dirty="0">
              <a:solidFill>
                <a:srgbClr val="FFFFFF"/>
              </a:solidFill>
            </a:endParaRPr>
          </a:p>
        </p:txBody>
      </p:sp>
    </p:spTree>
    <p:extLst>
      <p:ext uri="{BB962C8B-B14F-4D97-AF65-F5344CB8AC3E}">
        <p14:creationId xmlns:p14="http://schemas.microsoft.com/office/powerpoint/2010/main" val="4580067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Agronegócio</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Brasileiro</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274771"/>
            <a:ext cx="0" cy="849515"/>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352928" cy="553998"/>
          </a:xfrm>
          <a:prstGeom prst="rect">
            <a:avLst/>
          </a:prstGeom>
        </p:spPr>
        <p:txBody>
          <a:bodyPr wrap="square">
            <a:spAutoFit/>
          </a:bodyPr>
          <a:lstStyle/>
          <a:p>
            <a:pPr>
              <a:lnSpc>
                <a:spcPct val="120000"/>
              </a:lnSpc>
            </a:pPr>
            <a:r>
              <a:rPr lang="pt-BR" sz="2500" b="1" dirty="0">
                <a:solidFill>
                  <a:srgbClr val="196666"/>
                </a:solidFill>
              </a:rPr>
              <a:t>Brasil: liderança mundial no agronegócio</a:t>
            </a:r>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23</a:t>
            </a:fld>
            <a:endParaRPr lang="pt-BR" dirty="0">
              <a:solidFill>
                <a:srgbClr val="FFFFFF"/>
              </a:solidFill>
            </a:endParaRPr>
          </a:p>
        </p:txBody>
      </p:sp>
      <p:graphicFrame>
        <p:nvGraphicFramePr>
          <p:cNvPr id="15" name="Tabela 3"/>
          <p:cNvGraphicFramePr>
            <a:graphicFrameLocks noGrp="1"/>
          </p:cNvGraphicFramePr>
          <p:nvPr>
            <p:extLst>
              <p:ext uri="{D42A27DB-BD31-4B8C-83A1-F6EECF244321}">
                <p14:modId xmlns:p14="http://schemas.microsoft.com/office/powerpoint/2010/main" val="1503763903"/>
              </p:ext>
            </p:extLst>
          </p:nvPr>
        </p:nvGraphicFramePr>
        <p:xfrm>
          <a:off x="795212" y="2327869"/>
          <a:ext cx="7931231" cy="4220141"/>
        </p:xfrm>
        <a:graphic>
          <a:graphicData uri="http://schemas.openxmlformats.org/drawingml/2006/table">
            <a:tbl>
              <a:tblPr firstRow="1" firstCol="1" bandRow="1">
                <a:tableStyleId>{5C22544A-7EE6-4342-B048-85BDC9FD1C3A}</a:tableStyleId>
              </a:tblPr>
              <a:tblGrid>
                <a:gridCol w="1929718">
                  <a:extLst>
                    <a:ext uri="{9D8B030D-6E8A-4147-A177-3AD203B41FA5}">
                      <a16:colId xmlns:a16="http://schemas.microsoft.com/office/drawing/2014/main" val="20000"/>
                    </a:ext>
                  </a:extLst>
                </a:gridCol>
                <a:gridCol w="2088512">
                  <a:extLst>
                    <a:ext uri="{9D8B030D-6E8A-4147-A177-3AD203B41FA5}">
                      <a16:colId xmlns:a16="http://schemas.microsoft.com/office/drawing/2014/main" val="20001"/>
                    </a:ext>
                  </a:extLst>
                </a:gridCol>
                <a:gridCol w="1636443">
                  <a:extLst>
                    <a:ext uri="{9D8B030D-6E8A-4147-A177-3AD203B41FA5}">
                      <a16:colId xmlns:a16="http://schemas.microsoft.com/office/drawing/2014/main" val="20002"/>
                    </a:ext>
                  </a:extLst>
                </a:gridCol>
                <a:gridCol w="2276558">
                  <a:extLst>
                    <a:ext uri="{9D8B030D-6E8A-4147-A177-3AD203B41FA5}">
                      <a16:colId xmlns:a16="http://schemas.microsoft.com/office/drawing/2014/main" val="20003"/>
                    </a:ext>
                  </a:extLst>
                </a:gridCol>
              </a:tblGrid>
              <a:tr h="738800">
                <a:tc gridSpan="4">
                  <a:txBody>
                    <a:bodyPr/>
                    <a:lstStyle/>
                    <a:p>
                      <a:pPr algn="ctr">
                        <a:lnSpc>
                          <a:spcPct val="107000"/>
                        </a:lnSpc>
                        <a:spcAft>
                          <a:spcPts val="0"/>
                        </a:spcAft>
                      </a:pPr>
                      <a:r>
                        <a:rPr lang="pt-BR" sz="1500" dirty="0">
                          <a:solidFill>
                            <a:schemeClr val="tx1"/>
                          </a:solidFill>
                          <a:effectLst/>
                        </a:rPr>
                        <a:t>Participação do Brasil em produção e exportação de produtos agrícolas</a:t>
                      </a:r>
                      <a:br>
                        <a:rPr lang="pt-BR" sz="1500" dirty="0">
                          <a:solidFill>
                            <a:schemeClr val="tx1"/>
                          </a:solidFill>
                          <a:effectLst/>
                        </a:rPr>
                      </a:br>
                      <a:r>
                        <a:rPr lang="pt-BR" sz="1500" dirty="0">
                          <a:solidFill>
                            <a:schemeClr val="tx1"/>
                          </a:solidFill>
                          <a:effectLst/>
                        </a:rPr>
                        <a:t>e número de destinos por produto - 2017</a:t>
                      </a:r>
                      <a:endParaRPr lang="pt-BR" sz="15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50000"/>
                      </a:schemeClr>
                    </a:solidFill>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0000"/>
                  </a:ext>
                </a:extLst>
              </a:tr>
              <a:tr h="529535">
                <a:tc>
                  <a:txBody>
                    <a:bodyPr/>
                    <a:lstStyle/>
                    <a:p>
                      <a:pPr algn="ctr">
                        <a:lnSpc>
                          <a:spcPct val="107000"/>
                        </a:lnSpc>
                        <a:spcAft>
                          <a:spcPts val="0"/>
                        </a:spcAft>
                      </a:pPr>
                      <a:r>
                        <a:rPr lang="pt-BR" sz="1600" b="1" dirty="0">
                          <a:effectLst/>
                        </a:rPr>
                        <a:t>Produtos</a:t>
                      </a:r>
                      <a:endParaRPr lang="pt-BR"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269999"/>
                    </a:solidFill>
                  </a:tcPr>
                </a:tc>
                <a:tc>
                  <a:txBody>
                    <a:bodyPr/>
                    <a:lstStyle/>
                    <a:p>
                      <a:pPr algn="ctr">
                        <a:lnSpc>
                          <a:spcPct val="107000"/>
                        </a:lnSpc>
                        <a:spcAft>
                          <a:spcPts val="0"/>
                        </a:spcAft>
                      </a:pPr>
                      <a:r>
                        <a:rPr lang="pt-BR" sz="1600" b="1" dirty="0">
                          <a:solidFill>
                            <a:schemeClr val="tx1"/>
                          </a:solidFill>
                          <a:effectLst/>
                        </a:rPr>
                        <a:t>Ranking por </a:t>
                      </a:r>
                    </a:p>
                    <a:p>
                      <a:pPr algn="ctr">
                        <a:lnSpc>
                          <a:spcPct val="107000"/>
                        </a:lnSpc>
                        <a:spcAft>
                          <a:spcPts val="0"/>
                        </a:spcAft>
                      </a:pPr>
                      <a:r>
                        <a:rPr lang="pt-BR" sz="1600" b="1" dirty="0">
                          <a:solidFill>
                            <a:schemeClr val="tx1"/>
                          </a:solidFill>
                          <a:effectLst/>
                        </a:rPr>
                        <a:t>Produção</a:t>
                      </a:r>
                      <a:endParaRPr lang="pt-BR" sz="16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75000"/>
                      </a:schemeClr>
                    </a:solidFill>
                  </a:tcPr>
                </a:tc>
                <a:tc>
                  <a:txBody>
                    <a:bodyPr/>
                    <a:lstStyle/>
                    <a:p>
                      <a:pPr algn="ctr">
                        <a:lnSpc>
                          <a:spcPct val="107000"/>
                        </a:lnSpc>
                        <a:spcAft>
                          <a:spcPts val="0"/>
                        </a:spcAft>
                      </a:pPr>
                      <a:r>
                        <a:rPr lang="pt-BR" sz="1600" b="1" dirty="0">
                          <a:solidFill>
                            <a:schemeClr val="tx1"/>
                          </a:solidFill>
                          <a:effectLst/>
                        </a:rPr>
                        <a:t>Ranking por Exportação</a:t>
                      </a:r>
                      <a:endParaRPr lang="pt-BR" sz="16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75000"/>
                      </a:schemeClr>
                    </a:solidFill>
                  </a:tcPr>
                </a:tc>
                <a:tc>
                  <a:txBody>
                    <a:bodyPr/>
                    <a:lstStyle/>
                    <a:p>
                      <a:pPr algn="ctr">
                        <a:lnSpc>
                          <a:spcPct val="107000"/>
                        </a:lnSpc>
                        <a:spcAft>
                          <a:spcPts val="0"/>
                        </a:spcAft>
                      </a:pPr>
                      <a:r>
                        <a:rPr lang="pt-BR" sz="1600" b="1" dirty="0">
                          <a:solidFill>
                            <a:schemeClr val="tx1"/>
                          </a:solidFill>
                          <a:effectLst/>
                        </a:rPr>
                        <a:t>Número de </a:t>
                      </a:r>
                    </a:p>
                    <a:p>
                      <a:pPr algn="ctr">
                        <a:lnSpc>
                          <a:spcPct val="107000"/>
                        </a:lnSpc>
                        <a:spcAft>
                          <a:spcPts val="0"/>
                        </a:spcAft>
                      </a:pPr>
                      <a:r>
                        <a:rPr lang="pt-BR" sz="1600" b="1" dirty="0">
                          <a:solidFill>
                            <a:schemeClr val="tx1"/>
                          </a:solidFill>
                          <a:effectLst/>
                        </a:rPr>
                        <a:t>Destinos</a:t>
                      </a:r>
                      <a:endParaRPr lang="pt-BR" sz="16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75000"/>
                      </a:schemeClr>
                    </a:solidFill>
                  </a:tcPr>
                </a:tc>
                <a:extLst>
                  <a:ext uri="{0D108BD9-81ED-4DB2-BD59-A6C34878D82A}">
                    <a16:rowId xmlns:a16="http://schemas.microsoft.com/office/drawing/2014/main" val="10001"/>
                  </a:ext>
                </a:extLst>
              </a:tr>
              <a:tr h="318020">
                <a:tc>
                  <a:txBody>
                    <a:bodyPr/>
                    <a:lstStyle/>
                    <a:p>
                      <a:pPr algn="l">
                        <a:lnSpc>
                          <a:spcPct val="107000"/>
                        </a:lnSpc>
                        <a:spcAft>
                          <a:spcPts val="0"/>
                        </a:spcAft>
                      </a:pPr>
                      <a:r>
                        <a:rPr lang="pt-BR" sz="1600" b="1" dirty="0">
                          <a:effectLst/>
                        </a:rPr>
                        <a:t>Açúcar</a:t>
                      </a:r>
                      <a:endParaRPr lang="pt-BR"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75000"/>
                      </a:schemeClr>
                    </a:solidFill>
                  </a:tcPr>
                </a:tc>
                <a:tc>
                  <a:txBody>
                    <a:bodyPr/>
                    <a:lstStyle/>
                    <a:p>
                      <a:pPr algn="ctr">
                        <a:lnSpc>
                          <a:spcPct val="107000"/>
                        </a:lnSpc>
                        <a:spcAft>
                          <a:spcPts val="0"/>
                        </a:spcAft>
                      </a:pPr>
                      <a:r>
                        <a:rPr lang="pt-BR" sz="1600" b="1" dirty="0">
                          <a:solidFill>
                            <a:schemeClr val="accent1">
                              <a:lumMod val="50000"/>
                            </a:schemeClr>
                          </a:solidFill>
                          <a:effectLst/>
                        </a:rPr>
                        <a:t>1º </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1º </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108</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18020">
                <a:tc>
                  <a:txBody>
                    <a:bodyPr/>
                    <a:lstStyle/>
                    <a:p>
                      <a:pPr algn="l">
                        <a:lnSpc>
                          <a:spcPct val="107000"/>
                        </a:lnSpc>
                        <a:spcAft>
                          <a:spcPts val="0"/>
                        </a:spcAft>
                      </a:pPr>
                      <a:r>
                        <a:rPr lang="pt-BR" sz="1600" b="1" dirty="0">
                          <a:effectLst/>
                        </a:rPr>
                        <a:t>Café </a:t>
                      </a:r>
                      <a:endParaRPr lang="pt-BR"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600" b="1" dirty="0">
                          <a:solidFill>
                            <a:schemeClr val="accent1">
                              <a:lumMod val="50000"/>
                            </a:schemeClr>
                          </a:solidFill>
                          <a:effectLst/>
                        </a:rPr>
                        <a:t>1º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1º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115</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498718">
                <a:tc>
                  <a:txBody>
                    <a:bodyPr/>
                    <a:lstStyle/>
                    <a:p>
                      <a:pPr algn="l">
                        <a:lnSpc>
                          <a:spcPct val="107000"/>
                        </a:lnSpc>
                        <a:spcAft>
                          <a:spcPts val="0"/>
                        </a:spcAft>
                      </a:pPr>
                      <a:r>
                        <a:rPr lang="pt-BR" sz="1600" b="1" dirty="0">
                          <a:effectLst/>
                        </a:rPr>
                        <a:t>Suco de Laranja</a:t>
                      </a:r>
                      <a:endParaRPr lang="pt-BR"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63C8C8"/>
                    </a:solidFill>
                  </a:tcPr>
                </a:tc>
                <a:tc>
                  <a:txBody>
                    <a:bodyPr/>
                    <a:lstStyle/>
                    <a:p>
                      <a:pPr algn="ctr">
                        <a:lnSpc>
                          <a:spcPct val="107000"/>
                        </a:lnSpc>
                        <a:spcAft>
                          <a:spcPts val="0"/>
                        </a:spcAft>
                      </a:pPr>
                      <a:r>
                        <a:rPr lang="pt-BR" sz="1600" b="1" dirty="0">
                          <a:solidFill>
                            <a:schemeClr val="accent1">
                              <a:lumMod val="50000"/>
                            </a:schemeClr>
                          </a:solidFill>
                          <a:effectLst/>
                        </a:rPr>
                        <a:t>1º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1º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56</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318020">
                <a:tc>
                  <a:txBody>
                    <a:bodyPr/>
                    <a:lstStyle/>
                    <a:p>
                      <a:pPr algn="l">
                        <a:lnSpc>
                          <a:spcPct val="107000"/>
                        </a:lnSpc>
                        <a:spcAft>
                          <a:spcPts val="0"/>
                        </a:spcAft>
                      </a:pPr>
                      <a:r>
                        <a:rPr lang="pt-BR" sz="1600" b="1" dirty="0">
                          <a:effectLst/>
                        </a:rPr>
                        <a:t>Soja</a:t>
                      </a:r>
                      <a:endParaRPr lang="pt-BR"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600" b="1" dirty="0">
                          <a:solidFill>
                            <a:schemeClr val="accent1">
                              <a:lumMod val="50000"/>
                            </a:schemeClr>
                          </a:solidFill>
                          <a:effectLst/>
                        </a:rPr>
                        <a:t>2º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1º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81</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318020">
                <a:tc>
                  <a:txBody>
                    <a:bodyPr/>
                    <a:lstStyle/>
                    <a:p>
                      <a:pPr algn="l">
                        <a:lnSpc>
                          <a:spcPct val="107000"/>
                        </a:lnSpc>
                        <a:spcAft>
                          <a:spcPts val="0"/>
                        </a:spcAft>
                      </a:pPr>
                      <a:r>
                        <a:rPr lang="pt-BR" sz="1600" b="1" dirty="0">
                          <a:effectLst/>
                        </a:rPr>
                        <a:t>Carne bovina</a:t>
                      </a:r>
                      <a:endParaRPr lang="pt-BR"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63C8C8"/>
                    </a:solidFill>
                  </a:tcPr>
                </a:tc>
                <a:tc>
                  <a:txBody>
                    <a:bodyPr/>
                    <a:lstStyle/>
                    <a:p>
                      <a:pPr algn="ctr">
                        <a:lnSpc>
                          <a:spcPct val="107000"/>
                        </a:lnSpc>
                        <a:spcAft>
                          <a:spcPts val="0"/>
                        </a:spcAft>
                      </a:pPr>
                      <a:r>
                        <a:rPr lang="pt-BR" sz="1600" b="1">
                          <a:solidFill>
                            <a:schemeClr val="accent1">
                              <a:lumMod val="50000"/>
                            </a:schemeClr>
                          </a:solidFill>
                          <a:effectLst/>
                        </a:rPr>
                        <a:t>2º</a:t>
                      </a:r>
                      <a:endParaRPr lang="pt-BR" sz="1600" b="1">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2º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127</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498718">
                <a:tc>
                  <a:txBody>
                    <a:bodyPr/>
                    <a:lstStyle/>
                    <a:p>
                      <a:pPr algn="l">
                        <a:lnSpc>
                          <a:spcPct val="107000"/>
                        </a:lnSpc>
                        <a:spcAft>
                          <a:spcPts val="0"/>
                        </a:spcAft>
                      </a:pPr>
                      <a:r>
                        <a:rPr lang="pt-BR" sz="1600" b="1" dirty="0">
                          <a:effectLst/>
                        </a:rPr>
                        <a:t>Carne de frango</a:t>
                      </a:r>
                      <a:endParaRPr lang="pt-BR"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600" b="1" dirty="0">
                          <a:solidFill>
                            <a:schemeClr val="accent1">
                              <a:lumMod val="50000"/>
                            </a:schemeClr>
                          </a:solidFill>
                          <a:effectLst/>
                        </a:rPr>
                        <a:t>2º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1º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132</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318020">
                <a:tc>
                  <a:txBody>
                    <a:bodyPr/>
                    <a:lstStyle/>
                    <a:p>
                      <a:pPr algn="l">
                        <a:lnSpc>
                          <a:spcPct val="107000"/>
                        </a:lnSpc>
                        <a:spcAft>
                          <a:spcPts val="0"/>
                        </a:spcAft>
                      </a:pPr>
                      <a:r>
                        <a:rPr lang="pt-BR" sz="1600" b="1" dirty="0">
                          <a:effectLst/>
                        </a:rPr>
                        <a:t>Milho</a:t>
                      </a:r>
                      <a:endParaRPr lang="pt-BR"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63C8C8"/>
                    </a:solidFill>
                  </a:tcPr>
                </a:tc>
                <a:tc>
                  <a:txBody>
                    <a:bodyPr/>
                    <a:lstStyle/>
                    <a:p>
                      <a:pPr algn="ctr">
                        <a:lnSpc>
                          <a:spcPct val="107000"/>
                        </a:lnSpc>
                        <a:spcAft>
                          <a:spcPts val="0"/>
                        </a:spcAft>
                      </a:pPr>
                      <a:r>
                        <a:rPr lang="pt-BR" sz="1600" b="1" dirty="0">
                          <a:solidFill>
                            <a:schemeClr val="accent1">
                              <a:lumMod val="50000"/>
                            </a:schemeClr>
                          </a:solidFill>
                          <a:effectLst/>
                        </a:rPr>
                        <a:t>3º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2º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50</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318020">
                <a:tc>
                  <a:txBody>
                    <a:bodyPr/>
                    <a:lstStyle/>
                    <a:p>
                      <a:pPr algn="l">
                        <a:lnSpc>
                          <a:spcPct val="107000"/>
                        </a:lnSpc>
                        <a:spcAft>
                          <a:spcPts val="0"/>
                        </a:spcAft>
                      </a:pPr>
                      <a:r>
                        <a:rPr lang="pt-BR" sz="1600" b="1" dirty="0">
                          <a:effectLst/>
                        </a:rPr>
                        <a:t>Carne suína</a:t>
                      </a:r>
                      <a:endParaRPr lang="pt-BR"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600" b="1" dirty="0">
                          <a:solidFill>
                            <a:schemeClr val="accent1">
                              <a:lumMod val="50000"/>
                            </a:schemeClr>
                          </a:solidFill>
                          <a:effectLst/>
                        </a:rPr>
                        <a:t>4º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4º</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pt-BR" sz="1600" b="1" dirty="0">
                          <a:solidFill>
                            <a:schemeClr val="accent1">
                              <a:lumMod val="50000"/>
                            </a:schemeClr>
                          </a:solidFill>
                          <a:effectLst/>
                        </a:rPr>
                        <a:t>98</a:t>
                      </a:r>
                      <a:endParaRPr lang="pt-BR" sz="16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9"/>
                  </a:ext>
                </a:extLst>
              </a:tr>
            </a:tbl>
          </a:graphicData>
        </a:graphic>
      </p:graphicFrame>
      <p:sp>
        <p:nvSpPr>
          <p:cNvPr id="11" name="Rectangle 3"/>
          <p:cNvSpPr>
            <a:spLocks noChangeArrowheads="1"/>
          </p:cNvSpPr>
          <p:nvPr/>
        </p:nvSpPr>
        <p:spPr bwMode="auto">
          <a:xfrm>
            <a:off x="1409784" y="6629173"/>
            <a:ext cx="2592288" cy="2154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24" tIns="45712" rIns="91424" bIns="45712" numCol="1" anchor="ctr" anchorCtr="0" compatLnSpc="1">
            <a:prstTxWarp prst="textNoShape">
              <a:avLst/>
            </a:prstTxWarp>
            <a:spAutoFit/>
          </a:bodyPr>
          <a:lstStyle/>
          <a:p>
            <a:pPr lvl="0" eaLnBrk="0" hangingPunct="0"/>
            <a:r>
              <a:rPr lang="pt-BR" altLang="pt-BR" sz="800" dirty="0">
                <a:solidFill>
                  <a:schemeClr val="bg2"/>
                </a:solidFill>
                <a:latin typeface="Calibri" panose="020F0502020204030204" pitchFamily="34" charset="0"/>
                <a:ea typeface="Times New Roman" panose="02020603050405020304" pitchFamily="18" charset="0"/>
                <a:cs typeface="Times New Roman" panose="02020603050405020304" pitchFamily="18" charset="0"/>
              </a:rPr>
              <a:t>Ministério da Agricultura, Pecuária e Abastecimento </a:t>
            </a:r>
            <a:endParaRPr lang="pt-BR" altLang="pt-BR" sz="800" dirty="0">
              <a:solidFill>
                <a:schemeClr val="bg2"/>
              </a:solidFill>
              <a:latin typeface="Arial" panose="020B0604020202020204" pitchFamily="34" charset="0"/>
            </a:endParaRPr>
          </a:p>
        </p:txBody>
      </p:sp>
    </p:spTree>
    <p:extLst>
      <p:ext uri="{BB962C8B-B14F-4D97-AF65-F5344CB8AC3E}">
        <p14:creationId xmlns:p14="http://schemas.microsoft.com/office/powerpoint/2010/main" val="1141954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Agronegócio</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Brasileiro</a:t>
            </a:r>
            <a:r>
              <a:rPr lang="en-US" sz="1500" dirty="0">
                <a:solidFill>
                  <a:srgbClr val="363636"/>
                </a:solidFill>
                <a:latin typeface="+mn-lt"/>
                <a:cs typeface="Times New Roman" panose="02020603050405020304" pitchFamily="18" charset="0"/>
              </a:rPr>
              <a:t> e ZPEs</a:t>
            </a:r>
          </a:p>
        </p:txBody>
      </p:sp>
      <p:cxnSp>
        <p:nvCxnSpPr>
          <p:cNvPr id="20" name="Straight Connector 19"/>
          <p:cNvCxnSpPr/>
          <p:nvPr/>
        </p:nvCxnSpPr>
        <p:spPr>
          <a:xfrm>
            <a:off x="810196"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352928" cy="1002839"/>
          </a:xfrm>
          <a:prstGeom prst="rect">
            <a:avLst/>
          </a:prstGeom>
        </p:spPr>
        <p:txBody>
          <a:bodyPr wrap="square">
            <a:spAutoFit/>
          </a:bodyPr>
          <a:lstStyle/>
          <a:p>
            <a:pPr>
              <a:lnSpc>
                <a:spcPct val="120000"/>
              </a:lnSpc>
            </a:pPr>
            <a:r>
              <a:rPr lang="pt-BR" sz="2500" b="1" dirty="0">
                <a:solidFill>
                  <a:srgbClr val="196666"/>
                </a:solidFill>
              </a:rPr>
              <a:t>Agronegócio brasileiro e </a:t>
            </a:r>
            <a:r>
              <a:rPr lang="pt-BR" sz="2500" b="1" dirty="0" err="1">
                <a:solidFill>
                  <a:srgbClr val="196666"/>
                </a:solidFill>
              </a:rPr>
              <a:t>ZPEs</a:t>
            </a:r>
            <a:r>
              <a:rPr lang="pt-BR" sz="2500" b="1" dirty="0">
                <a:solidFill>
                  <a:srgbClr val="196666"/>
                </a:solidFill>
              </a:rPr>
              <a:t>: </a:t>
            </a:r>
          </a:p>
          <a:p>
            <a:pPr>
              <a:lnSpc>
                <a:spcPct val="120000"/>
              </a:lnSpc>
            </a:pPr>
            <a:r>
              <a:rPr lang="pt-BR" sz="2500" b="1" dirty="0">
                <a:solidFill>
                  <a:srgbClr val="196666"/>
                </a:solidFill>
              </a:rPr>
              <a:t>oportunidades de Investimentos</a:t>
            </a:r>
          </a:p>
        </p:txBody>
      </p:sp>
      <p:sp>
        <p:nvSpPr>
          <p:cNvPr id="17" name="Rounded Rectangle 103"/>
          <p:cNvSpPr/>
          <p:nvPr/>
        </p:nvSpPr>
        <p:spPr>
          <a:xfrm>
            <a:off x="882204" y="2340471"/>
            <a:ext cx="8640960" cy="1896871"/>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pPr>
              <a:lnSpc>
                <a:spcPct val="130000"/>
              </a:lnSpc>
            </a:pPr>
            <a:r>
              <a:rPr lang="pt-BR" sz="1500" b="1" dirty="0">
                <a:solidFill>
                  <a:srgbClr val="161616"/>
                </a:solidFill>
              </a:rPr>
              <a:t>Agronegócio e ZPE</a:t>
            </a:r>
          </a:p>
          <a:p>
            <a:pPr marL="285750" indent="-285750">
              <a:lnSpc>
                <a:spcPct val="130000"/>
              </a:lnSpc>
              <a:buFont typeface="Arial"/>
              <a:buChar char="•"/>
            </a:pPr>
            <a:r>
              <a:rPr lang="pt-BR" sz="1500" b="1" dirty="0">
                <a:solidFill>
                  <a:srgbClr val="161616"/>
                </a:solidFill>
              </a:rPr>
              <a:t>Regime brasileiro de ZPE: </a:t>
            </a:r>
            <a:r>
              <a:rPr lang="pt-BR" sz="1500" dirty="0">
                <a:solidFill>
                  <a:srgbClr val="161616"/>
                </a:solidFill>
              </a:rPr>
              <a:t>garantir maior agregação de valor à produção de bens primários já exportados </a:t>
            </a:r>
          </a:p>
          <a:p>
            <a:pPr marL="807186" lvl="1" indent="-285750">
              <a:lnSpc>
                <a:spcPct val="130000"/>
              </a:lnSpc>
              <a:buFont typeface="Arial"/>
              <a:buChar char="•"/>
            </a:pPr>
            <a:r>
              <a:rPr lang="pt-BR" sz="1500" dirty="0">
                <a:solidFill>
                  <a:srgbClr val="161616"/>
                </a:solidFill>
              </a:rPr>
              <a:t>Aumento do fluxo de comércio e investimentos bilaterais/multilaterais</a:t>
            </a:r>
          </a:p>
          <a:p>
            <a:pPr marL="807186" lvl="1" indent="-285750">
              <a:lnSpc>
                <a:spcPct val="130000"/>
              </a:lnSpc>
              <a:buFont typeface="Arial"/>
              <a:buChar char="•"/>
            </a:pPr>
            <a:r>
              <a:rPr lang="pt-BR" sz="1500" dirty="0">
                <a:solidFill>
                  <a:srgbClr val="161616"/>
                </a:solidFill>
              </a:rPr>
              <a:t>Novas tecnologias e métodos de produção</a:t>
            </a:r>
          </a:p>
          <a:p>
            <a:pPr marL="807186" lvl="1" indent="-285750">
              <a:lnSpc>
                <a:spcPct val="130000"/>
              </a:lnSpc>
              <a:buFont typeface="Arial"/>
              <a:buChar char="•"/>
            </a:pPr>
            <a:r>
              <a:rPr lang="pt-BR" sz="1500" dirty="0">
                <a:solidFill>
                  <a:srgbClr val="161616"/>
                </a:solidFill>
              </a:rPr>
              <a:t>Incremento da geração de emprego e renda no Brasil</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chemeClr val="tx1"/>
                </a:solidFill>
              </a:rPr>
              <a:pPr>
                <a:defRPr/>
              </a:pPr>
              <a:t>24</a:t>
            </a:fld>
            <a:endParaRPr lang="pt-BR" dirty="0">
              <a:solidFill>
                <a:schemeClr val="tx1"/>
              </a:solidFill>
            </a:endParaRPr>
          </a:p>
        </p:txBody>
      </p:sp>
      <p:sp>
        <p:nvSpPr>
          <p:cNvPr id="16" name="Rounded Rectangle 103"/>
          <p:cNvSpPr/>
          <p:nvPr/>
        </p:nvSpPr>
        <p:spPr>
          <a:xfrm>
            <a:off x="882204" y="4429062"/>
            <a:ext cx="8640960" cy="1421529"/>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pPr>
              <a:lnSpc>
                <a:spcPct val="130000"/>
              </a:lnSpc>
            </a:pPr>
            <a:r>
              <a:rPr lang="pt-BR" sz="1500" b="1" dirty="0">
                <a:solidFill>
                  <a:srgbClr val="161616"/>
                </a:solidFill>
              </a:rPr>
              <a:t>SE/</a:t>
            </a:r>
            <a:r>
              <a:rPr lang="pt-BR" sz="1500" b="1" dirty="0" err="1">
                <a:solidFill>
                  <a:srgbClr val="161616"/>
                </a:solidFill>
              </a:rPr>
              <a:t>Czpe</a:t>
            </a:r>
            <a:r>
              <a:rPr lang="pt-BR" sz="1500" b="1" dirty="0">
                <a:solidFill>
                  <a:srgbClr val="161616"/>
                </a:solidFill>
              </a:rPr>
              <a:t>: plano de atração de investimentos </a:t>
            </a:r>
          </a:p>
          <a:p>
            <a:pPr marL="285750" indent="-285750">
              <a:lnSpc>
                <a:spcPct val="130000"/>
              </a:lnSpc>
              <a:buFont typeface="Arial"/>
              <a:buChar char="•"/>
            </a:pPr>
            <a:r>
              <a:rPr lang="pt-BR" sz="1500" dirty="0">
                <a:solidFill>
                  <a:srgbClr val="161616"/>
                </a:solidFill>
              </a:rPr>
              <a:t>Necessidade de atrair novos investimentos para as ZPEs brasileiras</a:t>
            </a:r>
          </a:p>
          <a:p>
            <a:pPr marL="285750" indent="-285750">
              <a:lnSpc>
                <a:spcPct val="130000"/>
              </a:lnSpc>
              <a:buFont typeface="Arial"/>
              <a:buChar char="•"/>
            </a:pPr>
            <a:r>
              <a:rPr lang="pt-BR" sz="1500" dirty="0">
                <a:solidFill>
                  <a:srgbClr val="161616"/>
                </a:solidFill>
              </a:rPr>
              <a:t>Início da fase operacional do regime → maior atratividade para investidores</a:t>
            </a:r>
          </a:p>
          <a:p>
            <a:pPr marL="285750" indent="-285750">
              <a:lnSpc>
                <a:spcPct val="130000"/>
              </a:lnSpc>
              <a:buFont typeface="Arial"/>
              <a:buChar char="•"/>
            </a:pPr>
            <a:r>
              <a:rPr lang="pt-BR" sz="1500" dirty="0">
                <a:solidFill>
                  <a:srgbClr val="161616"/>
                </a:solidFill>
              </a:rPr>
              <a:t>Diversidade de potencialidades geoeconômicas</a:t>
            </a:r>
          </a:p>
        </p:txBody>
      </p:sp>
      <p:sp>
        <p:nvSpPr>
          <p:cNvPr id="11" name="Retângulo 1">
            <a:extLst>
              <a:ext uri="{FF2B5EF4-FFF2-40B4-BE49-F238E27FC236}">
                <a16:creationId xmlns:a16="http://schemas.microsoft.com/office/drawing/2014/main" id="{ABBA5DFD-6104-45FD-A54A-B028981D5186}"/>
              </a:ext>
            </a:extLst>
          </p:cNvPr>
          <p:cNvSpPr/>
          <p:nvPr/>
        </p:nvSpPr>
        <p:spPr>
          <a:xfrm>
            <a:off x="2731255" y="6066275"/>
            <a:ext cx="4641294" cy="445555"/>
          </a:xfrm>
          <a:prstGeom prst="rect">
            <a:avLst/>
          </a:prstGeom>
        </p:spPr>
        <p:txBody>
          <a:bodyPr wrap="square" lIns="91424" tIns="45712" rIns="91424" bIns="45712">
            <a:spAutoFit/>
          </a:bodyPr>
          <a:lstStyle/>
          <a:p>
            <a:pPr algn="ctr">
              <a:lnSpc>
                <a:spcPct val="130000"/>
              </a:lnSpc>
              <a:defRPr/>
            </a:pPr>
            <a:r>
              <a:rPr lang="pt-BR" sz="2000" b="1" dirty="0">
                <a:solidFill>
                  <a:srgbClr val="FF0000"/>
                </a:solidFill>
                <a:cs typeface="Times New Roman"/>
              </a:rPr>
              <a:t>ZPE do Agronegócio</a:t>
            </a:r>
          </a:p>
        </p:txBody>
      </p:sp>
    </p:spTree>
    <p:extLst>
      <p:ext uri="{BB962C8B-B14F-4D97-AF65-F5344CB8AC3E}">
        <p14:creationId xmlns:p14="http://schemas.microsoft.com/office/powerpoint/2010/main" val="42465273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692637" y="217958"/>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Foco</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agregração</a:t>
            </a:r>
            <a:r>
              <a:rPr lang="en-US" sz="1500" dirty="0">
                <a:solidFill>
                  <a:srgbClr val="363636"/>
                </a:solidFill>
                <a:latin typeface="+mn-lt"/>
                <a:cs typeface="Times New Roman" panose="02020603050405020304" pitchFamily="18" charset="0"/>
              </a:rPr>
              <a:t> de valor</a:t>
            </a:r>
          </a:p>
        </p:txBody>
      </p:sp>
      <p:cxnSp>
        <p:nvCxnSpPr>
          <p:cNvPr id="20" name="Straight Connector 19"/>
          <p:cNvCxnSpPr/>
          <p:nvPr/>
        </p:nvCxnSpPr>
        <p:spPr>
          <a:xfrm>
            <a:off x="810196" y="1127820"/>
            <a:ext cx="0" cy="1368152"/>
          </a:xfrm>
          <a:prstGeom prst="line">
            <a:avLst/>
          </a:prstGeom>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b="15438"/>
          <a:stretch/>
        </p:blipFill>
        <p:spPr>
          <a:xfrm>
            <a:off x="0" y="6399015"/>
            <a:ext cx="10713430" cy="1162248"/>
          </a:xfrm>
          <a:prstGeom prst="rect">
            <a:avLst/>
          </a:prstGeom>
        </p:spPr>
      </p:pic>
      <p:sp>
        <p:nvSpPr>
          <p:cNvPr id="2" name="Slide Number Placeholder 1"/>
          <p:cNvSpPr>
            <a:spLocks noGrp="1"/>
          </p:cNvSpPr>
          <p:nvPr>
            <p:ph type="sldNum" sz="quarter" idx="12"/>
          </p:nvPr>
        </p:nvSpPr>
        <p:spPr>
          <a:xfrm>
            <a:off x="7663603" y="6948955"/>
            <a:ext cx="2495127" cy="504084"/>
          </a:xfrm>
        </p:spPr>
        <p:txBody>
          <a:bodyPr/>
          <a:lstStyle/>
          <a:p>
            <a:pPr>
              <a:defRPr/>
            </a:pPr>
            <a:fld id="{26C0C3A3-B454-4941-A6C5-4D3225836897}" type="slidenum">
              <a:rPr lang="pt-BR" smtClean="0">
                <a:solidFill>
                  <a:srgbClr val="FFFFFF"/>
                </a:solidFill>
              </a:rPr>
              <a:pPr>
                <a:defRPr/>
              </a:pPr>
              <a:t>25</a:t>
            </a:fld>
            <a:endParaRPr lang="pt-BR" dirty="0">
              <a:solidFill>
                <a:srgbClr val="FFFFFF"/>
              </a:solidFill>
            </a:endParaRPr>
          </a:p>
        </p:txBody>
      </p:sp>
      <p:sp>
        <p:nvSpPr>
          <p:cNvPr id="14" name="Rectangle 5">
            <a:extLst>
              <a:ext uri="{FF2B5EF4-FFF2-40B4-BE49-F238E27FC236}">
                <a16:creationId xmlns:a16="http://schemas.microsoft.com/office/drawing/2014/main" id="{01455FF6-7F26-4745-B8C9-FE3857914E41}"/>
              </a:ext>
            </a:extLst>
          </p:cNvPr>
          <p:cNvSpPr/>
          <p:nvPr/>
        </p:nvSpPr>
        <p:spPr>
          <a:xfrm>
            <a:off x="1026220" y="1332359"/>
            <a:ext cx="8352928" cy="1015663"/>
          </a:xfrm>
          <a:prstGeom prst="rect">
            <a:avLst/>
          </a:prstGeom>
        </p:spPr>
        <p:txBody>
          <a:bodyPr wrap="square">
            <a:spAutoFit/>
          </a:bodyPr>
          <a:lstStyle/>
          <a:p>
            <a:pPr>
              <a:lnSpc>
                <a:spcPct val="120000"/>
              </a:lnSpc>
            </a:pPr>
            <a:r>
              <a:rPr lang="pt-BR" sz="2500" b="1" dirty="0">
                <a:solidFill>
                  <a:srgbClr val="196666"/>
                </a:solidFill>
              </a:rPr>
              <a:t>Foco: agregação de valor à produção exportável </a:t>
            </a:r>
          </a:p>
        </p:txBody>
      </p:sp>
      <p:pic>
        <p:nvPicPr>
          <p:cNvPr id="1028" name="Picture 4" descr="image003">
            <a:extLst>
              <a:ext uri="{FF2B5EF4-FFF2-40B4-BE49-F238E27FC236}">
                <a16:creationId xmlns:a16="http://schemas.microsoft.com/office/drawing/2014/main" id="{C5A34B2E-A475-44F7-ADFE-7B22A274CD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96" y="2652846"/>
            <a:ext cx="7848872" cy="4190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12597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Pauta</a:t>
            </a:r>
            <a:r>
              <a:rPr lang="en-US" sz="1500" dirty="0">
                <a:solidFill>
                  <a:srgbClr val="363636"/>
                </a:solidFill>
                <a:latin typeface="+mn-lt"/>
                <a:cs typeface="Times New Roman" panose="02020603050405020304" pitchFamily="18" charset="0"/>
              </a:rPr>
              <a:t> de </a:t>
            </a:r>
            <a:r>
              <a:rPr lang="en-US" sz="1500" dirty="0" err="1">
                <a:solidFill>
                  <a:srgbClr val="363636"/>
                </a:solidFill>
                <a:latin typeface="+mn-lt"/>
                <a:cs typeface="Times New Roman" panose="02020603050405020304" pitchFamily="18" charset="0"/>
              </a:rPr>
              <a:t>Exportação</a:t>
            </a:r>
            <a:r>
              <a:rPr lang="en-US" sz="1500" dirty="0">
                <a:solidFill>
                  <a:srgbClr val="363636"/>
                </a:solidFill>
                <a:latin typeface="+mn-lt"/>
                <a:cs typeface="Times New Roman" panose="02020603050405020304" pitchFamily="18" charset="0"/>
              </a:rPr>
              <a:t>: Minas Gerais</a:t>
            </a:r>
          </a:p>
        </p:txBody>
      </p:sp>
      <p:cxnSp>
        <p:nvCxnSpPr>
          <p:cNvPr id="20" name="Straight Connector 19"/>
          <p:cNvCxnSpPr>
            <a:cxnSpLocks/>
          </p:cNvCxnSpPr>
          <p:nvPr/>
        </p:nvCxnSpPr>
        <p:spPr>
          <a:xfrm>
            <a:off x="810196" y="1274771"/>
            <a:ext cx="0" cy="611586"/>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352928" cy="553998"/>
          </a:xfrm>
          <a:prstGeom prst="rect">
            <a:avLst/>
          </a:prstGeom>
        </p:spPr>
        <p:txBody>
          <a:bodyPr wrap="square">
            <a:spAutoFit/>
          </a:bodyPr>
          <a:lstStyle/>
          <a:p>
            <a:pPr>
              <a:lnSpc>
                <a:spcPct val="120000"/>
              </a:lnSpc>
            </a:pPr>
            <a:r>
              <a:rPr lang="pt-BR" sz="2500" b="1" dirty="0">
                <a:solidFill>
                  <a:srgbClr val="196666"/>
                </a:solidFill>
              </a:rPr>
              <a:t>Minas Gerais: principais produtos exportados</a:t>
            </a:r>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6"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26</a:t>
            </a:fld>
            <a:endParaRPr lang="pt-BR" dirty="0">
              <a:solidFill>
                <a:srgbClr val="FFFFFF"/>
              </a:solidFill>
            </a:endParaRPr>
          </a:p>
        </p:txBody>
      </p:sp>
      <p:graphicFrame>
        <p:nvGraphicFramePr>
          <p:cNvPr id="15" name="Tabela 3"/>
          <p:cNvGraphicFramePr>
            <a:graphicFrameLocks noGrp="1"/>
          </p:cNvGraphicFramePr>
          <p:nvPr>
            <p:extLst>
              <p:ext uri="{D42A27DB-BD31-4B8C-83A1-F6EECF244321}">
                <p14:modId xmlns:p14="http://schemas.microsoft.com/office/powerpoint/2010/main" val="3415956859"/>
              </p:ext>
            </p:extLst>
          </p:nvPr>
        </p:nvGraphicFramePr>
        <p:xfrm>
          <a:off x="795212" y="2052440"/>
          <a:ext cx="8295904" cy="4423515"/>
        </p:xfrm>
        <a:graphic>
          <a:graphicData uri="http://schemas.openxmlformats.org/drawingml/2006/table">
            <a:tbl>
              <a:tblPr firstRow="1" firstCol="1" bandRow="1">
                <a:tableStyleId>{5C22544A-7EE6-4342-B048-85BDC9FD1C3A}</a:tableStyleId>
              </a:tblPr>
              <a:tblGrid>
                <a:gridCol w="7351603">
                  <a:extLst>
                    <a:ext uri="{9D8B030D-6E8A-4147-A177-3AD203B41FA5}">
                      <a16:colId xmlns:a16="http://schemas.microsoft.com/office/drawing/2014/main" val="20000"/>
                    </a:ext>
                  </a:extLst>
                </a:gridCol>
                <a:gridCol w="944301">
                  <a:extLst>
                    <a:ext uri="{9D8B030D-6E8A-4147-A177-3AD203B41FA5}">
                      <a16:colId xmlns:a16="http://schemas.microsoft.com/office/drawing/2014/main" val="20002"/>
                    </a:ext>
                  </a:extLst>
                </a:gridCol>
              </a:tblGrid>
              <a:tr h="310326">
                <a:tc gridSpan="2">
                  <a:txBody>
                    <a:bodyPr/>
                    <a:lstStyle/>
                    <a:p>
                      <a:pPr algn="ctr">
                        <a:lnSpc>
                          <a:spcPct val="107000"/>
                        </a:lnSpc>
                        <a:spcAft>
                          <a:spcPts val="0"/>
                        </a:spcAft>
                      </a:pPr>
                      <a:r>
                        <a:rPr lang="pt-BR" sz="1000" dirty="0">
                          <a:solidFill>
                            <a:schemeClr val="tx1"/>
                          </a:solidFill>
                          <a:effectLst/>
                        </a:rPr>
                        <a:t>PAUTA DE EXPORTAÇÃO DE MINAS GERAIS - 2017</a:t>
                      </a:r>
                    </a:p>
                    <a:p>
                      <a:pPr algn="ctr">
                        <a:lnSpc>
                          <a:spcPct val="107000"/>
                        </a:lnSpc>
                        <a:spcAft>
                          <a:spcPts val="0"/>
                        </a:spcAft>
                      </a:pPr>
                      <a:r>
                        <a:rPr lang="pt-BR" sz="1000" dirty="0">
                          <a:solidFill>
                            <a:schemeClr val="tx1"/>
                          </a:solidFill>
                          <a:effectLst/>
                        </a:rPr>
                        <a:t>(Seleção de dez produtos; participação percentual)</a:t>
                      </a:r>
                      <a:endParaRPr lang="pt-BR"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50000"/>
                      </a:schemeClr>
                    </a:solidFill>
                  </a:tcPr>
                </a:tc>
                <a:tc hMerge="1">
                  <a:txBody>
                    <a:bodyPr/>
                    <a:lstStyle/>
                    <a:p>
                      <a:endParaRPr lang="pt-BR"/>
                    </a:p>
                  </a:txBody>
                  <a:tcPr/>
                </a:tc>
                <a:extLst>
                  <a:ext uri="{0D108BD9-81ED-4DB2-BD59-A6C34878D82A}">
                    <a16:rowId xmlns:a16="http://schemas.microsoft.com/office/drawing/2014/main" val="10000"/>
                  </a:ext>
                </a:extLst>
              </a:tr>
              <a:tr h="258690">
                <a:tc>
                  <a:txBody>
                    <a:bodyPr/>
                    <a:lstStyle/>
                    <a:p>
                      <a:pPr algn="ctr">
                        <a:lnSpc>
                          <a:spcPct val="107000"/>
                        </a:lnSpc>
                        <a:spcAft>
                          <a:spcPts val="0"/>
                        </a:spcAft>
                      </a:pPr>
                      <a:r>
                        <a:rPr lang="pt-BR" sz="1000" b="1" dirty="0">
                          <a:effectLst/>
                        </a:rPr>
                        <a:t>Produtos</a:t>
                      </a:r>
                      <a:endParaRPr lang="pt-BR"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269999"/>
                    </a:solidFill>
                  </a:tcPr>
                </a:tc>
                <a:tc>
                  <a:txBody>
                    <a:bodyPr/>
                    <a:lstStyle/>
                    <a:p>
                      <a:pPr algn="ctr">
                        <a:lnSpc>
                          <a:spcPct val="107000"/>
                        </a:lnSpc>
                        <a:spcAft>
                          <a:spcPts val="0"/>
                        </a:spcAft>
                      </a:pPr>
                      <a:r>
                        <a:rPr lang="pt-BR" sz="1000" b="1" dirty="0">
                          <a:solidFill>
                            <a:schemeClr val="tx1"/>
                          </a:solidFill>
                          <a:effectLst/>
                        </a:rPr>
                        <a:t>Part. (%)</a:t>
                      </a:r>
                      <a:endParaRPr lang="pt-BR"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75000"/>
                      </a:schemeClr>
                    </a:solidFill>
                  </a:tcPr>
                </a:tc>
                <a:extLst>
                  <a:ext uri="{0D108BD9-81ED-4DB2-BD59-A6C34878D82A}">
                    <a16:rowId xmlns:a16="http://schemas.microsoft.com/office/drawing/2014/main" val="10001"/>
                  </a:ext>
                </a:extLst>
              </a:tr>
              <a:tr h="434433">
                <a:tc>
                  <a:txBody>
                    <a:bodyPr/>
                    <a:lstStyle/>
                    <a:p>
                      <a:pPr algn="just">
                        <a:lnSpc>
                          <a:spcPct val="107000"/>
                        </a:lnSpc>
                        <a:spcAft>
                          <a:spcPts val="0"/>
                        </a:spcAft>
                      </a:pPr>
                      <a:r>
                        <a:rPr lang="pt-BR" sz="1300" b="1" dirty="0">
                          <a:solidFill>
                            <a:srgbClr val="FF0000"/>
                          </a:solidFill>
                          <a:effectLst/>
                        </a:rPr>
                        <a:t>Minérios de ferro </a:t>
                      </a:r>
                      <a:r>
                        <a:rPr lang="pt-BR" sz="1300" b="1" dirty="0">
                          <a:effectLst/>
                        </a:rPr>
                        <a:t>e seus concentrados, incluídas as pirites de ferro ustuladas (cinzas de pirites)</a:t>
                      </a:r>
                      <a:endParaRPr lang="pt-BR" sz="13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75000"/>
                      </a:schemeClr>
                    </a:solidFill>
                  </a:tcPr>
                </a:tc>
                <a:tc>
                  <a:txBody>
                    <a:bodyPr/>
                    <a:lstStyle/>
                    <a:p>
                      <a:pPr algn="ctr">
                        <a:lnSpc>
                          <a:spcPct val="107000"/>
                        </a:lnSpc>
                        <a:spcAft>
                          <a:spcPts val="0"/>
                        </a:spcAft>
                      </a:pPr>
                      <a:r>
                        <a:rPr lang="pt-BR" sz="1300" b="1" dirty="0">
                          <a:solidFill>
                            <a:schemeClr val="accent1">
                              <a:lumMod val="50000"/>
                            </a:schemeClr>
                          </a:solidFill>
                          <a:effectLst/>
                        </a:rPr>
                        <a:t>34,24%</a:t>
                      </a:r>
                    </a:p>
                    <a:p>
                      <a:pPr algn="ctr">
                        <a:lnSpc>
                          <a:spcPct val="107000"/>
                        </a:lnSpc>
                        <a:spcAft>
                          <a:spcPts val="0"/>
                        </a:spcAft>
                      </a:pP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434433">
                <a:tc>
                  <a:txBody>
                    <a:bodyPr/>
                    <a:lstStyle/>
                    <a:p>
                      <a:pPr algn="just">
                        <a:lnSpc>
                          <a:spcPct val="107000"/>
                        </a:lnSpc>
                        <a:spcAft>
                          <a:spcPts val="0"/>
                        </a:spcAft>
                      </a:pPr>
                      <a:r>
                        <a:rPr lang="pt-BR" sz="1300" b="1" dirty="0">
                          <a:solidFill>
                            <a:srgbClr val="FF0000"/>
                          </a:solidFill>
                          <a:effectLst/>
                        </a:rPr>
                        <a:t>Café</a:t>
                      </a:r>
                      <a:r>
                        <a:rPr lang="pt-BR" sz="1300" b="1" dirty="0">
                          <a:effectLst/>
                        </a:rPr>
                        <a:t>, mesmo torrado ou </a:t>
                      </a:r>
                      <a:r>
                        <a:rPr lang="pt-BR" sz="1300" b="1" dirty="0" err="1">
                          <a:effectLst/>
                        </a:rPr>
                        <a:t>descafeinado</a:t>
                      </a:r>
                      <a:r>
                        <a:rPr lang="pt-BR" sz="1300" b="1" dirty="0">
                          <a:effectLst/>
                        </a:rPr>
                        <a:t>; cascas e películas de café; sucedâneos do café contendo café em qualquer proporção</a:t>
                      </a:r>
                      <a:endParaRPr lang="pt-BR" sz="13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marL="0" marR="0" lvl="0" indent="0" algn="ctr" defTabSz="521436" rtl="0" eaLnBrk="1" fontAlgn="auto" latinLnBrk="0" hangingPunct="1">
                        <a:lnSpc>
                          <a:spcPct val="107000"/>
                        </a:lnSpc>
                        <a:spcBef>
                          <a:spcPts val="0"/>
                        </a:spcBef>
                        <a:spcAft>
                          <a:spcPts val="0"/>
                        </a:spcAft>
                        <a:buClrTx/>
                        <a:buSzTx/>
                        <a:buFontTx/>
                        <a:buNone/>
                        <a:tabLst/>
                        <a:defRPr/>
                      </a:pPr>
                      <a:r>
                        <a:rPr lang="pt-BR" sz="1300" b="1" dirty="0">
                          <a:solidFill>
                            <a:schemeClr val="accent1">
                              <a:lumMod val="50000"/>
                            </a:schemeClr>
                          </a:solidFill>
                          <a:effectLst/>
                        </a:rPr>
                        <a:t>13,58%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217217">
                <a:tc>
                  <a:txBody>
                    <a:bodyPr/>
                    <a:lstStyle/>
                    <a:p>
                      <a:pPr algn="just">
                        <a:lnSpc>
                          <a:spcPct val="107000"/>
                        </a:lnSpc>
                        <a:spcAft>
                          <a:spcPts val="0"/>
                        </a:spcAft>
                      </a:pPr>
                      <a:r>
                        <a:rPr lang="pt-BR" sz="1300" b="1" kern="1200" dirty="0">
                          <a:solidFill>
                            <a:srgbClr val="FF0000"/>
                          </a:solidFill>
                          <a:effectLst/>
                          <a:latin typeface="+mn-lt"/>
                          <a:ea typeface="+mn-ea"/>
                          <a:cs typeface="+mn-cs"/>
                        </a:rPr>
                        <a:t>Ferro-ligas</a:t>
                      </a:r>
                    </a:p>
                  </a:txBody>
                  <a:tcPr marL="68580" marR="68580" marT="0" marB="0" anchor="ctr">
                    <a:solidFill>
                      <a:srgbClr val="63C8C8"/>
                    </a:solidFill>
                  </a:tcPr>
                </a:tc>
                <a:tc>
                  <a:txBody>
                    <a:bodyPr/>
                    <a:lstStyle/>
                    <a:p>
                      <a:pPr algn="ctr">
                        <a:lnSpc>
                          <a:spcPct val="107000"/>
                        </a:lnSpc>
                        <a:spcAft>
                          <a:spcPts val="0"/>
                        </a:spcAft>
                      </a:pPr>
                      <a:r>
                        <a:rPr lang="pt-BR" sz="1300" b="1" dirty="0">
                          <a:solidFill>
                            <a:schemeClr val="accent1">
                              <a:lumMod val="50000"/>
                            </a:schemeClr>
                          </a:solidFill>
                          <a:effectLst/>
                        </a:rPr>
                        <a:t>5,93%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434433">
                <a:tc>
                  <a:txBody>
                    <a:bodyPr/>
                    <a:lstStyle/>
                    <a:p>
                      <a:pPr algn="just">
                        <a:lnSpc>
                          <a:spcPct val="107000"/>
                        </a:lnSpc>
                        <a:spcAft>
                          <a:spcPts val="0"/>
                        </a:spcAft>
                      </a:pPr>
                      <a:r>
                        <a:rPr lang="pt-BR" sz="1300" b="1" dirty="0">
                          <a:solidFill>
                            <a:srgbClr val="FF0000"/>
                          </a:solidFill>
                          <a:effectLst/>
                        </a:rPr>
                        <a:t>Açúcares de cana </a:t>
                      </a:r>
                      <a:r>
                        <a:rPr lang="pt-BR" sz="1300" b="1" dirty="0">
                          <a:solidFill>
                            <a:schemeClr val="tx1"/>
                          </a:solidFill>
                          <a:effectLst/>
                        </a:rPr>
                        <a:t>ou de beterraba e sacarose quimicamente pura, no estado sólido</a:t>
                      </a:r>
                    </a:p>
                  </a:txBody>
                  <a:tcPr marL="68580" marR="68580" marT="0" marB="0" anchor="ctr">
                    <a:solidFill>
                      <a:schemeClr val="accent5">
                        <a:lumMod val="50000"/>
                      </a:schemeClr>
                    </a:solidFill>
                  </a:tcPr>
                </a:tc>
                <a:tc>
                  <a:txBody>
                    <a:bodyPr/>
                    <a:lstStyle/>
                    <a:p>
                      <a:pPr algn="ctr">
                        <a:lnSpc>
                          <a:spcPct val="107000"/>
                        </a:lnSpc>
                        <a:spcAft>
                          <a:spcPts val="0"/>
                        </a:spcAft>
                      </a:pPr>
                      <a:r>
                        <a:rPr lang="pt-BR" sz="1300" b="1" dirty="0">
                          <a:solidFill>
                            <a:schemeClr val="accent1">
                              <a:lumMod val="50000"/>
                            </a:schemeClr>
                          </a:solidFill>
                          <a:effectLst/>
                        </a:rPr>
                        <a:t>5,12%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434433">
                <a:tc>
                  <a:txBody>
                    <a:bodyPr/>
                    <a:lstStyle/>
                    <a:p>
                      <a:pPr algn="just">
                        <a:lnSpc>
                          <a:spcPct val="107000"/>
                        </a:lnSpc>
                        <a:spcAft>
                          <a:spcPts val="0"/>
                        </a:spcAft>
                      </a:pPr>
                      <a:r>
                        <a:rPr lang="pt-BR" sz="1300" b="1" dirty="0">
                          <a:solidFill>
                            <a:srgbClr val="FF0000"/>
                          </a:solidFill>
                          <a:effectLst/>
                        </a:rPr>
                        <a:t>Ouro </a:t>
                      </a:r>
                      <a:r>
                        <a:rPr lang="pt-BR" sz="1300" b="1" dirty="0">
                          <a:solidFill>
                            <a:schemeClr val="tx1"/>
                          </a:solidFill>
                          <a:effectLst/>
                        </a:rPr>
                        <a:t>(incluído o ouro platinado), em formas brutas ou </a:t>
                      </a:r>
                      <a:r>
                        <a:rPr lang="pt-BR" sz="1300" b="1" dirty="0" err="1">
                          <a:solidFill>
                            <a:schemeClr val="tx1"/>
                          </a:solidFill>
                          <a:effectLst/>
                        </a:rPr>
                        <a:t>semimanufacturadas</a:t>
                      </a:r>
                      <a:r>
                        <a:rPr lang="pt-BR" sz="1300" b="1" dirty="0">
                          <a:solidFill>
                            <a:schemeClr val="tx1"/>
                          </a:solidFill>
                          <a:effectLst/>
                        </a:rPr>
                        <a:t>, ou em pó</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63C8C8"/>
                    </a:solidFill>
                  </a:tcPr>
                </a:tc>
                <a:tc>
                  <a:txBody>
                    <a:bodyPr/>
                    <a:lstStyle/>
                    <a:p>
                      <a:pPr algn="ctr">
                        <a:lnSpc>
                          <a:spcPct val="107000"/>
                        </a:lnSpc>
                        <a:spcAft>
                          <a:spcPts val="0"/>
                        </a:spcAft>
                      </a:pPr>
                      <a:r>
                        <a:rPr lang="pt-BR" sz="1300" b="1" dirty="0">
                          <a:solidFill>
                            <a:schemeClr val="accent1">
                              <a:lumMod val="50000"/>
                            </a:schemeClr>
                          </a:solidFill>
                          <a:effectLst/>
                        </a:rPr>
                        <a:t>4,63%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217217">
                <a:tc>
                  <a:txBody>
                    <a:bodyPr/>
                    <a:lstStyle/>
                    <a:p>
                      <a:pPr algn="just">
                        <a:lnSpc>
                          <a:spcPct val="107000"/>
                        </a:lnSpc>
                        <a:spcAft>
                          <a:spcPts val="0"/>
                        </a:spcAft>
                      </a:pPr>
                      <a:r>
                        <a:rPr lang="pt-BR" sz="1300" b="1" dirty="0">
                          <a:solidFill>
                            <a:srgbClr val="FF0000"/>
                          </a:solidFill>
                          <a:effectLst/>
                        </a:rPr>
                        <a:t>Soja</a:t>
                      </a:r>
                      <a:r>
                        <a:rPr lang="pt-BR" sz="1300" b="1" dirty="0">
                          <a:effectLst/>
                        </a:rPr>
                        <a:t>, mesmo triturada</a:t>
                      </a:r>
                      <a:endParaRPr lang="pt-BR" sz="13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300" b="1" dirty="0">
                          <a:solidFill>
                            <a:schemeClr val="accent1">
                              <a:lumMod val="50000"/>
                            </a:schemeClr>
                          </a:solidFill>
                          <a:effectLst/>
                        </a:rPr>
                        <a:t>3,91%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434433">
                <a:tc>
                  <a:txBody>
                    <a:bodyPr/>
                    <a:lstStyle/>
                    <a:p>
                      <a:pPr algn="just">
                        <a:lnSpc>
                          <a:spcPct val="107000"/>
                        </a:lnSpc>
                        <a:spcAft>
                          <a:spcPts val="0"/>
                        </a:spcAft>
                      </a:pPr>
                      <a:r>
                        <a:rPr lang="pt-BR" sz="1300" b="1" dirty="0">
                          <a:solidFill>
                            <a:srgbClr val="FF0000"/>
                          </a:solidFill>
                          <a:effectLst/>
                        </a:rPr>
                        <a:t>Pastas químicas </a:t>
                      </a:r>
                      <a:r>
                        <a:rPr lang="pt-BR" sz="1300" b="1" dirty="0">
                          <a:effectLst/>
                        </a:rPr>
                        <a:t>de madeira, à soda ou ao sulfato, exceto pastas para dissolução</a:t>
                      </a:r>
                      <a:endParaRPr lang="pt-BR" sz="13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63C8C8"/>
                    </a:solidFill>
                  </a:tcPr>
                </a:tc>
                <a:tc>
                  <a:txBody>
                    <a:bodyPr/>
                    <a:lstStyle/>
                    <a:p>
                      <a:pPr algn="ctr">
                        <a:lnSpc>
                          <a:spcPct val="107000"/>
                        </a:lnSpc>
                        <a:spcAft>
                          <a:spcPts val="0"/>
                        </a:spcAft>
                      </a:pPr>
                      <a:r>
                        <a:rPr lang="pt-BR" sz="1300" b="1" dirty="0">
                          <a:solidFill>
                            <a:schemeClr val="accent1">
                              <a:lumMod val="50000"/>
                            </a:schemeClr>
                          </a:solidFill>
                          <a:effectLst/>
                        </a:rPr>
                        <a:t>2,49%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769014">
                <a:tc>
                  <a:txBody>
                    <a:bodyPr/>
                    <a:lstStyle/>
                    <a:p>
                      <a:pPr algn="just">
                        <a:lnSpc>
                          <a:spcPct val="107000"/>
                        </a:lnSpc>
                        <a:spcAft>
                          <a:spcPts val="0"/>
                        </a:spcAft>
                      </a:pPr>
                      <a:r>
                        <a:rPr lang="pt-BR" sz="1300" b="1" dirty="0">
                          <a:solidFill>
                            <a:srgbClr val="FF0000"/>
                          </a:solidFill>
                          <a:effectLst/>
                        </a:rPr>
                        <a:t>Automóveis </a:t>
                      </a:r>
                      <a:r>
                        <a:rPr lang="pt-BR" sz="1300" b="1" dirty="0">
                          <a:solidFill>
                            <a:schemeClr val="tx1"/>
                          </a:solidFill>
                          <a:effectLst/>
                        </a:rPr>
                        <a:t>de passageiros e outros veículos principalmente concebidos para o transporte de pessoas (exceto os da posição 8702), incluídos os de uso misto (</a:t>
                      </a:r>
                      <a:r>
                        <a:rPr lang="pt-BR" sz="1300" b="1" dirty="0" err="1">
                          <a:solidFill>
                            <a:schemeClr val="tx1"/>
                          </a:solidFill>
                          <a:effectLst/>
                        </a:rPr>
                        <a:t>station</a:t>
                      </a:r>
                      <a:r>
                        <a:rPr lang="pt-BR" sz="1300" b="1" dirty="0">
                          <a:solidFill>
                            <a:schemeClr val="tx1"/>
                          </a:solidFill>
                          <a:effectLst/>
                        </a:rPr>
                        <a:t> </a:t>
                      </a:r>
                      <a:r>
                        <a:rPr lang="pt-BR" sz="1300" b="1" dirty="0" err="1">
                          <a:solidFill>
                            <a:schemeClr val="tx1"/>
                          </a:solidFill>
                          <a:effectLst/>
                        </a:rPr>
                        <a:t>wagons</a:t>
                      </a:r>
                      <a:r>
                        <a:rPr lang="pt-BR" sz="1300" b="1" dirty="0">
                          <a:solidFill>
                            <a:schemeClr val="tx1"/>
                          </a:solidFill>
                          <a:effectLst/>
                        </a:rPr>
                        <a:t>) e os automóveis de corrida</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300" b="1" dirty="0">
                          <a:solidFill>
                            <a:schemeClr val="accent1">
                              <a:lumMod val="50000"/>
                            </a:schemeClr>
                          </a:solidFill>
                          <a:effectLst/>
                        </a:rPr>
                        <a:t>2,04%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9"/>
                  </a:ext>
                </a:extLst>
              </a:tr>
              <a:tr h="231538">
                <a:tc>
                  <a:txBody>
                    <a:bodyPr/>
                    <a:lstStyle/>
                    <a:p>
                      <a:pPr marL="0" algn="just" defTabSz="521436" rtl="0" eaLnBrk="1" latinLnBrk="0" hangingPunct="1">
                        <a:lnSpc>
                          <a:spcPct val="107000"/>
                        </a:lnSpc>
                        <a:spcAft>
                          <a:spcPts val="0"/>
                        </a:spcAft>
                      </a:pPr>
                      <a:r>
                        <a:rPr lang="pt-BR" sz="1300" b="1" kern="1200" dirty="0">
                          <a:solidFill>
                            <a:srgbClr val="FF0000"/>
                          </a:solidFill>
                          <a:effectLst/>
                          <a:latin typeface="+mn-lt"/>
                          <a:ea typeface="+mn-ea"/>
                          <a:cs typeface="+mn-cs"/>
                        </a:rPr>
                        <a:t>Carnes </a:t>
                      </a:r>
                      <a:r>
                        <a:rPr lang="pt-BR" sz="1300" b="1" kern="1200" dirty="0">
                          <a:solidFill>
                            <a:schemeClr val="tx1"/>
                          </a:solidFill>
                          <a:effectLst/>
                          <a:latin typeface="+mn-lt"/>
                          <a:ea typeface="+mn-ea"/>
                          <a:cs typeface="+mn-cs"/>
                        </a:rPr>
                        <a:t>de animais da espécie </a:t>
                      </a:r>
                      <a:r>
                        <a:rPr lang="pt-BR" sz="1300" b="1" kern="1200" dirty="0">
                          <a:solidFill>
                            <a:srgbClr val="FF0000"/>
                          </a:solidFill>
                          <a:effectLst/>
                          <a:latin typeface="+mn-lt"/>
                          <a:ea typeface="+mn-ea"/>
                          <a:cs typeface="+mn-cs"/>
                        </a:rPr>
                        <a:t>bovina</a:t>
                      </a:r>
                      <a:r>
                        <a:rPr lang="pt-BR" sz="1300" b="1" kern="1200" dirty="0">
                          <a:solidFill>
                            <a:schemeClr val="tx1"/>
                          </a:solidFill>
                          <a:effectLst/>
                          <a:latin typeface="+mn-lt"/>
                          <a:ea typeface="+mn-ea"/>
                          <a:cs typeface="+mn-cs"/>
                        </a:rPr>
                        <a:t>, congeladas</a:t>
                      </a:r>
                    </a:p>
                  </a:txBody>
                  <a:tcPr marL="68580" marR="68580" marT="0" marB="0" anchor="ctr">
                    <a:solidFill>
                      <a:schemeClr val="accent1">
                        <a:lumMod val="60000"/>
                        <a:lumOff val="40000"/>
                      </a:schemeClr>
                    </a:solidFill>
                  </a:tcPr>
                </a:tc>
                <a:tc>
                  <a:txBody>
                    <a:bodyPr/>
                    <a:lstStyle/>
                    <a:p>
                      <a:pPr marL="0" algn="ctr" defTabSz="521436" rtl="0" eaLnBrk="1" latinLnBrk="0" hangingPunct="1">
                        <a:lnSpc>
                          <a:spcPct val="107000"/>
                        </a:lnSpc>
                        <a:spcAft>
                          <a:spcPts val="0"/>
                        </a:spcAft>
                      </a:pPr>
                      <a:r>
                        <a:rPr lang="pt-BR" sz="1300" b="1" dirty="0">
                          <a:solidFill>
                            <a:schemeClr val="accent1">
                              <a:lumMod val="50000"/>
                            </a:schemeClr>
                          </a:solidFill>
                          <a:effectLst/>
                        </a:rPr>
                        <a:t>2,00%</a:t>
                      </a:r>
                      <a:endParaRPr lang="pt-BR" sz="1300" b="1" kern="1200" dirty="0">
                        <a:solidFill>
                          <a:srgbClr val="FF0000"/>
                        </a:solidFill>
                        <a:effectLst/>
                        <a:latin typeface="+mn-lt"/>
                        <a:ea typeface="+mn-ea"/>
                        <a:cs typeface="+mn-cs"/>
                      </a:endParaRPr>
                    </a:p>
                  </a:txBody>
                  <a:tcPr marL="68580" marR="68580" marT="0" marB="0" anchor="ctr"/>
                </a:tc>
                <a:extLst>
                  <a:ext uri="{0D108BD9-81ED-4DB2-BD59-A6C34878D82A}">
                    <a16:rowId xmlns:a16="http://schemas.microsoft.com/office/drawing/2014/main" val="1442224393"/>
                  </a:ext>
                </a:extLst>
              </a:tr>
              <a:tr h="231538">
                <a:tc>
                  <a:txBody>
                    <a:bodyPr/>
                    <a:lstStyle/>
                    <a:p>
                      <a:pPr marL="0" algn="just" defTabSz="521436" rtl="0" eaLnBrk="1" latinLnBrk="0" hangingPunct="1">
                        <a:lnSpc>
                          <a:spcPct val="107000"/>
                        </a:lnSpc>
                        <a:spcAft>
                          <a:spcPts val="0"/>
                        </a:spcAft>
                      </a:pPr>
                      <a:r>
                        <a:rPr lang="pt-BR" sz="1300" b="1" kern="1200" dirty="0">
                          <a:solidFill>
                            <a:srgbClr val="FF0000"/>
                          </a:solidFill>
                          <a:effectLst/>
                          <a:latin typeface="+mn-lt"/>
                          <a:ea typeface="+mn-ea"/>
                          <a:cs typeface="+mn-cs"/>
                        </a:rPr>
                        <a:t>Ferro fundido </a:t>
                      </a:r>
                      <a:r>
                        <a:rPr lang="pt-BR" sz="1300" b="1" kern="1200" dirty="0">
                          <a:solidFill>
                            <a:schemeClr val="tx1"/>
                          </a:solidFill>
                          <a:effectLst/>
                          <a:latin typeface="+mn-lt"/>
                          <a:ea typeface="+mn-ea"/>
                          <a:cs typeface="+mn-cs"/>
                        </a:rPr>
                        <a:t>bruto e ferro </a:t>
                      </a:r>
                      <a:r>
                        <a:rPr lang="pt-BR" sz="1300" b="1" kern="1200" dirty="0" err="1">
                          <a:solidFill>
                            <a:schemeClr val="tx1"/>
                          </a:solidFill>
                          <a:effectLst/>
                          <a:latin typeface="+mn-lt"/>
                          <a:ea typeface="+mn-ea"/>
                          <a:cs typeface="+mn-cs"/>
                        </a:rPr>
                        <a:t>spiegel</a:t>
                      </a:r>
                      <a:r>
                        <a:rPr lang="pt-BR" sz="1300" b="1" kern="1200" dirty="0">
                          <a:solidFill>
                            <a:schemeClr val="tx1"/>
                          </a:solidFill>
                          <a:effectLst/>
                          <a:latin typeface="+mn-lt"/>
                          <a:ea typeface="+mn-ea"/>
                          <a:cs typeface="+mn-cs"/>
                        </a:rPr>
                        <a:t> (especular), em lingotes, linguados (...)</a:t>
                      </a:r>
                    </a:p>
                  </a:txBody>
                  <a:tcPr marL="68580" marR="68580" marT="0" marB="0" anchor="ctr">
                    <a:solidFill>
                      <a:schemeClr val="accent1">
                        <a:lumMod val="75000"/>
                      </a:schemeClr>
                    </a:solidFill>
                  </a:tcPr>
                </a:tc>
                <a:tc>
                  <a:txBody>
                    <a:bodyPr/>
                    <a:lstStyle/>
                    <a:p>
                      <a:pPr marL="0" marR="0" lvl="0" indent="0" algn="ctr" defTabSz="521436" rtl="0" eaLnBrk="1" fontAlgn="auto" latinLnBrk="0" hangingPunct="1">
                        <a:lnSpc>
                          <a:spcPct val="107000"/>
                        </a:lnSpc>
                        <a:spcBef>
                          <a:spcPts val="0"/>
                        </a:spcBef>
                        <a:spcAft>
                          <a:spcPts val="0"/>
                        </a:spcAft>
                        <a:buClrTx/>
                        <a:buSzTx/>
                        <a:buFontTx/>
                        <a:buNone/>
                        <a:tabLst/>
                        <a:defRPr/>
                      </a:pPr>
                      <a:r>
                        <a:rPr lang="pt-BR" sz="1300" b="1" dirty="0">
                          <a:solidFill>
                            <a:schemeClr val="accent1">
                              <a:lumMod val="50000"/>
                            </a:schemeClr>
                          </a:solidFill>
                          <a:effectLst/>
                        </a:rPr>
                        <a:t>1,86%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920236741"/>
                  </a:ext>
                </a:extLst>
              </a:tr>
            </a:tbl>
          </a:graphicData>
        </a:graphic>
      </p:graphicFrame>
      <p:sp>
        <p:nvSpPr>
          <p:cNvPr id="11" name="Rectangle 3"/>
          <p:cNvSpPr>
            <a:spLocks noChangeArrowheads="1"/>
          </p:cNvSpPr>
          <p:nvPr/>
        </p:nvSpPr>
        <p:spPr bwMode="auto">
          <a:xfrm>
            <a:off x="1458268" y="6668474"/>
            <a:ext cx="1296144" cy="2154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24" tIns="45712" rIns="91424" bIns="45712" numCol="1" anchor="ctr" anchorCtr="0" compatLnSpc="1">
            <a:prstTxWarp prst="textNoShape">
              <a:avLst/>
            </a:prstTxWarp>
            <a:spAutoFit/>
          </a:bodyPr>
          <a:lstStyle/>
          <a:p>
            <a:pPr lvl="0" eaLnBrk="0" hangingPunct="0"/>
            <a:r>
              <a:rPr lang="pt-BR" altLang="pt-BR" sz="800" dirty="0">
                <a:solidFill>
                  <a:schemeClr val="bg2"/>
                </a:solidFill>
                <a:latin typeface="Calibri" panose="020F0502020204030204" pitchFamily="34" charset="0"/>
                <a:ea typeface="Times New Roman" panose="02020603050405020304" pitchFamily="18" charset="0"/>
                <a:cs typeface="Times New Roman" panose="02020603050405020304" pitchFamily="18" charset="0"/>
              </a:rPr>
              <a:t>Fonte: MDIC</a:t>
            </a:r>
            <a:endParaRPr lang="pt-BR" altLang="pt-BR" sz="800" dirty="0">
              <a:solidFill>
                <a:schemeClr val="bg2"/>
              </a:solidFill>
              <a:latin typeface="Arial" panose="020B0604020202020204" pitchFamily="34" charset="0"/>
            </a:endParaRPr>
          </a:p>
        </p:txBody>
      </p:sp>
    </p:spTree>
    <p:extLst>
      <p:ext uri="{BB962C8B-B14F-4D97-AF65-F5344CB8AC3E}">
        <p14:creationId xmlns:p14="http://schemas.microsoft.com/office/powerpoint/2010/main" val="80256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Pauta</a:t>
            </a:r>
            <a:r>
              <a:rPr lang="en-US" sz="1500" dirty="0">
                <a:solidFill>
                  <a:srgbClr val="363636"/>
                </a:solidFill>
                <a:latin typeface="+mn-lt"/>
                <a:cs typeface="Times New Roman" panose="02020603050405020304" pitchFamily="18" charset="0"/>
              </a:rPr>
              <a:t> de </a:t>
            </a:r>
            <a:r>
              <a:rPr lang="en-US" sz="1500" dirty="0" err="1">
                <a:solidFill>
                  <a:srgbClr val="363636"/>
                </a:solidFill>
                <a:latin typeface="+mn-lt"/>
                <a:cs typeface="Times New Roman" panose="02020603050405020304" pitchFamily="18" charset="0"/>
              </a:rPr>
              <a:t>Exportação</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274771"/>
            <a:ext cx="0" cy="849515"/>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352928" cy="1015663"/>
          </a:xfrm>
          <a:prstGeom prst="rect">
            <a:avLst/>
          </a:prstGeom>
        </p:spPr>
        <p:txBody>
          <a:bodyPr wrap="square">
            <a:spAutoFit/>
          </a:bodyPr>
          <a:lstStyle/>
          <a:p>
            <a:pPr>
              <a:lnSpc>
                <a:spcPct val="120000"/>
              </a:lnSpc>
            </a:pPr>
            <a:r>
              <a:rPr lang="pt-BR" sz="2500" b="1" dirty="0">
                <a:solidFill>
                  <a:srgbClr val="196666"/>
                </a:solidFill>
              </a:rPr>
              <a:t>Triângulo Mineiro: principais produtos exportados (20 municípios)</a:t>
            </a:r>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27</a:t>
            </a:fld>
            <a:endParaRPr lang="pt-BR" dirty="0">
              <a:solidFill>
                <a:srgbClr val="FFFFFF"/>
              </a:solidFill>
            </a:endParaRPr>
          </a:p>
        </p:txBody>
      </p:sp>
      <p:graphicFrame>
        <p:nvGraphicFramePr>
          <p:cNvPr id="15" name="Tabela 3"/>
          <p:cNvGraphicFramePr>
            <a:graphicFrameLocks noGrp="1"/>
          </p:cNvGraphicFramePr>
          <p:nvPr>
            <p:extLst>
              <p:ext uri="{D42A27DB-BD31-4B8C-83A1-F6EECF244321}">
                <p14:modId xmlns:p14="http://schemas.microsoft.com/office/powerpoint/2010/main" val="2395783545"/>
              </p:ext>
            </p:extLst>
          </p:nvPr>
        </p:nvGraphicFramePr>
        <p:xfrm>
          <a:off x="795212" y="2378110"/>
          <a:ext cx="8151888" cy="4075022"/>
        </p:xfrm>
        <a:graphic>
          <a:graphicData uri="http://schemas.openxmlformats.org/drawingml/2006/table">
            <a:tbl>
              <a:tblPr firstRow="1" firstCol="1" bandRow="1">
                <a:tableStyleId>{5C22544A-7EE6-4342-B048-85BDC9FD1C3A}</a:tableStyleId>
              </a:tblPr>
              <a:tblGrid>
                <a:gridCol w="7143776">
                  <a:extLst>
                    <a:ext uri="{9D8B030D-6E8A-4147-A177-3AD203B41FA5}">
                      <a16:colId xmlns:a16="http://schemas.microsoft.com/office/drawing/2014/main" val="20000"/>
                    </a:ext>
                  </a:extLst>
                </a:gridCol>
                <a:gridCol w="1008112">
                  <a:extLst>
                    <a:ext uri="{9D8B030D-6E8A-4147-A177-3AD203B41FA5}">
                      <a16:colId xmlns:a16="http://schemas.microsoft.com/office/drawing/2014/main" val="20002"/>
                    </a:ext>
                  </a:extLst>
                </a:gridCol>
              </a:tblGrid>
              <a:tr h="321037">
                <a:tc gridSpan="2">
                  <a:txBody>
                    <a:bodyPr/>
                    <a:lstStyle/>
                    <a:p>
                      <a:pPr algn="ctr">
                        <a:lnSpc>
                          <a:spcPct val="107000"/>
                        </a:lnSpc>
                        <a:spcAft>
                          <a:spcPts val="0"/>
                        </a:spcAft>
                      </a:pPr>
                      <a:r>
                        <a:rPr lang="pt-BR" sz="1000" dirty="0">
                          <a:solidFill>
                            <a:schemeClr val="tx1"/>
                          </a:solidFill>
                          <a:effectLst/>
                        </a:rPr>
                        <a:t>PAUTA DE EXPORTAÇÃO DO TRIÂNGULO MINEIRO – 2017 </a:t>
                      </a:r>
                    </a:p>
                    <a:p>
                      <a:pPr algn="ctr">
                        <a:lnSpc>
                          <a:spcPct val="107000"/>
                        </a:lnSpc>
                        <a:spcAft>
                          <a:spcPts val="0"/>
                        </a:spcAft>
                      </a:pPr>
                      <a:r>
                        <a:rPr lang="pt-BR" sz="1000" dirty="0">
                          <a:solidFill>
                            <a:schemeClr val="tx1"/>
                          </a:solidFill>
                          <a:effectLst/>
                        </a:rPr>
                        <a:t>(20 municípios; seleção de dez produtos; participação percentual)</a:t>
                      </a:r>
                      <a:endParaRPr lang="pt-BR"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50000"/>
                      </a:schemeClr>
                    </a:solidFill>
                  </a:tcPr>
                </a:tc>
                <a:tc hMerge="1">
                  <a:txBody>
                    <a:bodyPr/>
                    <a:lstStyle/>
                    <a:p>
                      <a:endParaRPr lang="pt-BR"/>
                    </a:p>
                  </a:txBody>
                  <a:tcPr/>
                </a:tc>
                <a:extLst>
                  <a:ext uri="{0D108BD9-81ED-4DB2-BD59-A6C34878D82A}">
                    <a16:rowId xmlns:a16="http://schemas.microsoft.com/office/drawing/2014/main" val="10000"/>
                  </a:ext>
                </a:extLst>
              </a:tr>
              <a:tr h="217388">
                <a:tc>
                  <a:txBody>
                    <a:bodyPr/>
                    <a:lstStyle/>
                    <a:p>
                      <a:pPr algn="ctr">
                        <a:lnSpc>
                          <a:spcPct val="107000"/>
                        </a:lnSpc>
                        <a:spcAft>
                          <a:spcPts val="0"/>
                        </a:spcAft>
                      </a:pPr>
                      <a:r>
                        <a:rPr lang="pt-BR" sz="1000" b="1" dirty="0">
                          <a:effectLst/>
                        </a:rPr>
                        <a:t>Produtos</a:t>
                      </a:r>
                      <a:endParaRPr lang="pt-BR"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269999"/>
                    </a:solidFill>
                  </a:tcPr>
                </a:tc>
                <a:tc>
                  <a:txBody>
                    <a:bodyPr/>
                    <a:lstStyle/>
                    <a:p>
                      <a:pPr algn="ctr">
                        <a:lnSpc>
                          <a:spcPct val="107000"/>
                        </a:lnSpc>
                        <a:spcAft>
                          <a:spcPts val="0"/>
                        </a:spcAft>
                      </a:pPr>
                      <a:r>
                        <a:rPr lang="pt-BR" sz="1000" b="1" dirty="0">
                          <a:solidFill>
                            <a:schemeClr val="tx1"/>
                          </a:solidFill>
                          <a:effectLst/>
                        </a:rPr>
                        <a:t>Part. (%)</a:t>
                      </a:r>
                      <a:endParaRPr lang="pt-BR"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75000"/>
                      </a:schemeClr>
                    </a:solidFill>
                  </a:tcPr>
                </a:tc>
                <a:extLst>
                  <a:ext uri="{0D108BD9-81ED-4DB2-BD59-A6C34878D82A}">
                    <a16:rowId xmlns:a16="http://schemas.microsoft.com/office/drawing/2014/main" val="10001"/>
                  </a:ext>
                </a:extLst>
              </a:tr>
              <a:tr h="252923">
                <a:tc>
                  <a:txBody>
                    <a:bodyPr/>
                    <a:lstStyle/>
                    <a:p>
                      <a:pPr algn="l">
                        <a:lnSpc>
                          <a:spcPct val="107000"/>
                        </a:lnSpc>
                        <a:spcAft>
                          <a:spcPts val="0"/>
                        </a:spcAft>
                      </a:pPr>
                      <a:r>
                        <a:rPr lang="pt-BR" sz="1300" b="1" dirty="0">
                          <a:solidFill>
                            <a:srgbClr val="FF0000"/>
                          </a:solidFill>
                          <a:effectLst/>
                        </a:rPr>
                        <a:t>Ferro-ligas</a:t>
                      </a:r>
                      <a:endParaRPr lang="pt-BR" sz="13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75000"/>
                      </a:schemeClr>
                    </a:solidFill>
                  </a:tcPr>
                </a:tc>
                <a:tc>
                  <a:txBody>
                    <a:bodyPr/>
                    <a:lstStyle/>
                    <a:p>
                      <a:pPr algn="ctr">
                        <a:lnSpc>
                          <a:spcPct val="107000"/>
                        </a:lnSpc>
                        <a:spcAft>
                          <a:spcPts val="0"/>
                        </a:spcAft>
                      </a:pPr>
                      <a:r>
                        <a:rPr lang="pt-BR" sz="1300" b="1" dirty="0">
                          <a:solidFill>
                            <a:schemeClr val="accent1">
                              <a:lumMod val="50000"/>
                            </a:schemeClr>
                          </a:solidFill>
                          <a:effectLst/>
                        </a:rPr>
                        <a:t>37,05%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01730">
                <a:tc>
                  <a:txBody>
                    <a:bodyPr/>
                    <a:lstStyle/>
                    <a:p>
                      <a:pPr algn="l">
                        <a:lnSpc>
                          <a:spcPct val="107000"/>
                        </a:lnSpc>
                        <a:spcAft>
                          <a:spcPts val="0"/>
                        </a:spcAft>
                      </a:pPr>
                      <a:r>
                        <a:rPr lang="pt-BR" sz="1300" b="1" dirty="0">
                          <a:solidFill>
                            <a:srgbClr val="FF0000"/>
                          </a:solidFill>
                          <a:effectLst/>
                        </a:rPr>
                        <a:t>Soja</a:t>
                      </a:r>
                      <a:r>
                        <a:rPr lang="pt-BR" sz="1300" b="1" dirty="0">
                          <a:solidFill>
                            <a:schemeClr val="tx1"/>
                          </a:solidFill>
                          <a:effectLst/>
                        </a:rPr>
                        <a:t>, mesmo triturada</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marL="0" marR="0" lvl="0" indent="0" algn="ctr" defTabSz="521436" rtl="0" eaLnBrk="1" fontAlgn="auto" latinLnBrk="0" hangingPunct="1">
                        <a:lnSpc>
                          <a:spcPct val="107000"/>
                        </a:lnSpc>
                        <a:spcBef>
                          <a:spcPts val="0"/>
                        </a:spcBef>
                        <a:spcAft>
                          <a:spcPts val="0"/>
                        </a:spcAft>
                        <a:buClrTx/>
                        <a:buSzTx/>
                        <a:buFontTx/>
                        <a:buNone/>
                        <a:tabLst/>
                        <a:defRPr/>
                      </a:pPr>
                      <a:r>
                        <a:rPr lang="pt-BR" sz="1300" b="1" dirty="0">
                          <a:solidFill>
                            <a:schemeClr val="accent1">
                              <a:lumMod val="50000"/>
                            </a:schemeClr>
                          </a:solidFill>
                          <a:effectLst/>
                        </a:rPr>
                        <a:t>12,82%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466686">
                <a:tc>
                  <a:txBody>
                    <a:bodyPr/>
                    <a:lstStyle/>
                    <a:p>
                      <a:pPr algn="l">
                        <a:lnSpc>
                          <a:spcPct val="107000"/>
                        </a:lnSpc>
                        <a:spcAft>
                          <a:spcPts val="0"/>
                        </a:spcAft>
                      </a:pPr>
                      <a:r>
                        <a:rPr lang="pt-BR" sz="1300" b="1" dirty="0">
                          <a:solidFill>
                            <a:srgbClr val="FF0000"/>
                          </a:solidFill>
                          <a:effectLst/>
                        </a:rPr>
                        <a:t>Café</a:t>
                      </a:r>
                      <a:r>
                        <a:rPr lang="pt-BR" sz="1300" b="1" dirty="0">
                          <a:solidFill>
                            <a:schemeClr val="tx1"/>
                          </a:solidFill>
                          <a:effectLst/>
                        </a:rPr>
                        <a:t>, mesmo torrado ou </a:t>
                      </a:r>
                      <a:r>
                        <a:rPr lang="pt-BR" sz="1300" b="1" dirty="0" err="1">
                          <a:solidFill>
                            <a:schemeClr val="tx1"/>
                          </a:solidFill>
                          <a:effectLst/>
                        </a:rPr>
                        <a:t>descafeinado</a:t>
                      </a:r>
                      <a:r>
                        <a:rPr lang="pt-BR" sz="1300" b="1" dirty="0">
                          <a:solidFill>
                            <a:schemeClr val="tx1"/>
                          </a:solidFill>
                          <a:effectLst/>
                        </a:rPr>
                        <a:t>; cascas e películas de café; sucedâneos do café contendo café em qualquer proporção</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63C8C8"/>
                    </a:solidFill>
                  </a:tcPr>
                </a:tc>
                <a:tc>
                  <a:txBody>
                    <a:bodyPr/>
                    <a:lstStyle/>
                    <a:p>
                      <a:pPr algn="ctr">
                        <a:lnSpc>
                          <a:spcPct val="107000"/>
                        </a:lnSpc>
                        <a:spcAft>
                          <a:spcPts val="0"/>
                        </a:spcAft>
                      </a:pPr>
                      <a:r>
                        <a:rPr lang="pt-BR" sz="1300" b="1" dirty="0">
                          <a:solidFill>
                            <a:schemeClr val="accent1">
                              <a:lumMod val="50000"/>
                            </a:schemeClr>
                          </a:solidFill>
                          <a:effectLst/>
                        </a:rPr>
                        <a:t>10,45%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263667">
                <a:tc>
                  <a:txBody>
                    <a:bodyPr/>
                    <a:lstStyle/>
                    <a:p>
                      <a:pPr algn="l">
                        <a:lnSpc>
                          <a:spcPct val="107000"/>
                        </a:lnSpc>
                        <a:spcAft>
                          <a:spcPts val="0"/>
                        </a:spcAft>
                      </a:pPr>
                      <a:r>
                        <a:rPr lang="pt-BR" sz="1300" b="1" dirty="0">
                          <a:solidFill>
                            <a:srgbClr val="FF0000"/>
                          </a:solidFill>
                          <a:effectLst/>
                        </a:rPr>
                        <a:t>Açúcares de cana </a:t>
                      </a:r>
                      <a:r>
                        <a:rPr lang="pt-BR" sz="1300" b="1" dirty="0">
                          <a:solidFill>
                            <a:schemeClr val="tx1"/>
                          </a:solidFill>
                          <a:effectLst/>
                        </a:rPr>
                        <a:t>ou de beterraba e sacarose quimicamente pura, no estado sólido</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300" b="1" dirty="0">
                          <a:solidFill>
                            <a:schemeClr val="accent1">
                              <a:lumMod val="50000"/>
                            </a:schemeClr>
                          </a:solidFill>
                          <a:effectLst/>
                        </a:rPr>
                        <a:t>10,21%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277828">
                <a:tc>
                  <a:txBody>
                    <a:bodyPr/>
                    <a:lstStyle/>
                    <a:p>
                      <a:pPr algn="l">
                        <a:lnSpc>
                          <a:spcPct val="107000"/>
                        </a:lnSpc>
                        <a:spcAft>
                          <a:spcPts val="0"/>
                        </a:spcAft>
                      </a:pPr>
                      <a:r>
                        <a:rPr lang="pt-BR" sz="1300" b="1" dirty="0">
                          <a:solidFill>
                            <a:srgbClr val="FF0000"/>
                          </a:solidFill>
                          <a:effectLst/>
                        </a:rPr>
                        <a:t>Carnes </a:t>
                      </a:r>
                      <a:r>
                        <a:rPr lang="pt-BR" sz="1300" b="1" dirty="0">
                          <a:solidFill>
                            <a:schemeClr val="tx1"/>
                          </a:solidFill>
                          <a:effectLst/>
                        </a:rPr>
                        <a:t>de animais da espécie bovina, congeladas</a:t>
                      </a:r>
                      <a:endParaRPr lang="pt-BR" sz="1300" b="1" dirty="0">
                        <a:solidFill>
                          <a:schemeClr val="tx1"/>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63C8C8"/>
                    </a:solidFill>
                  </a:tcPr>
                </a:tc>
                <a:tc>
                  <a:txBody>
                    <a:bodyPr/>
                    <a:lstStyle/>
                    <a:p>
                      <a:pPr algn="ctr">
                        <a:lnSpc>
                          <a:spcPct val="107000"/>
                        </a:lnSpc>
                        <a:spcAft>
                          <a:spcPts val="0"/>
                        </a:spcAft>
                      </a:pPr>
                      <a:r>
                        <a:rPr lang="pt-BR" sz="1300" b="1" dirty="0">
                          <a:solidFill>
                            <a:schemeClr val="accent1">
                              <a:lumMod val="50000"/>
                            </a:schemeClr>
                          </a:solidFill>
                          <a:effectLst/>
                        </a:rPr>
                        <a:t>8,01%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232841">
                <a:tc>
                  <a:txBody>
                    <a:bodyPr/>
                    <a:lstStyle/>
                    <a:p>
                      <a:pPr algn="l">
                        <a:lnSpc>
                          <a:spcPct val="107000"/>
                        </a:lnSpc>
                        <a:spcAft>
                          <a:spcPts val="0"/>
                        </a:spcAft>
                      </a:pPr>
                      <a:r>
                        <a:rPr lang="pt-BR" sz="1300" b="1" dirty="0">
                          <a:solidFill>
                            <a:srgbClr val="FF0000"/>
                          </a:solidFill>
                          <a:effectLst/>
                        </a:rPr>
                        <a:t>Tortas </a:t>
                      </a:r>
                      <a:r>
                        <a:rPr lang="pt-BR" sz="1300" b="1" dirty="0">
                          <a:solidFill>
                            <a:schemeClr val="tx1"/>
                          </a:solidFill>
                          <a:effectLst/>
                        </a:rPr>
                        <a:t>e outros resíduos sólidos da extração do óleo de </a:t>
                      </a:r>
                      <a:r>
                        <a:rPr lang="pt-BR" sz="1300" b="1" dirty="0">
                          <a:solidFill>
                            <a:srgbClr val="FF0000"/>
                          </a:solidFill>
                          <a:effectLst/>
                        </a:rPr>
                        <a:t>soja</a:t>
                      </a:r>
                      <a:endParaRPr lang="pt-BR" sz="13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300" b="1" dirty="0">
                          <a:solidFill>
                            <a:schemeClr val="accent1">
                              <a:lumMod val="50000"/>
                            </a:schemeClr>
                          </a:solidFill>
                          <a:effectLst/>
                        </a:rPr>
                        <a:t>5,81%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446535">
                <a:tc>
                  <a:txBody>
                    <a:bodyPr/>
                    <a:lstStyle/>
                    <a:p>
                      <a:pPr algn="l">
                        <a:lnSpc>
                          <a:spcPct val="107000"/>
                        </a:lnSpc>
                        <a:spcAft>
                          <a:spcPts val="0"/>
                        </a:spcAft>
                      </a:pPr>
                      <a:r>
                        <a:rPr lang="pt-BR" sz="1300" b="1" dirty="0">
                          <a:solidFill>
                            <a:srgbClr val="FF0000"/>
                          </a:solidFill>
                          <a:effectLst/>
                        </a:rPr>
                        <a:t>Berílio, crómio, germânio, vanádio, gálio, háfnio (</a:t>
                      </a:r>
                      <a:r>
                        <a:rPr lang="pt-BR" sz="1300" b="1" dirty="0" err="1">
                          <a:solidFill>
                            <a:srgbClr val="FF0000"/>
                          </a:solidFill>
                          <a:effectLst/>
                        </a:rPr>
                        <a:t>céltio</a:t>
                      </a:r>
                      <a:r>
                        <a:rPr lang="pt-BR" sz="1300" b="1" dirty="0">
                          <a:solidFill>
                            <a:srgbClr val="FF0000"/>
                          </a:solidFill>
                          <a:effectLst/>
                        </a:rPr>
                        <a:t>), índio, nióbio (colômbio), rénio e tálio</a:t>
                      </a:r>
                      <a:r>
                        <a:rPr lang="pt-BR" sz="1300" b="1" dirty="0">
                          <a:solidFill>
                            <a:schemeClr val="tx1"/>
                          </a:solidFill>
                          <a:effectLst/>
                        </a:rPr>
                        <a:t>, e suas obras, incluídos os desperdícios (...)</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63C8C8"/>
                    </a:solidFill>
                  </a:tcPr>
                </a:tc>
                <a:tc>
                  <a:txBody>
                    <a:bodyPr/>
                    <a:lstStyle/>
                    <a:p>
                      <a:pPr algn="ctr">
                        <a:lnSpc>
                          <a:spcPct val="107000"/>
                        </a:lnSpc>
                        <a:spcAft>
                          <a:spcPts val="0"/>
                        </a:spcAft>
                      </a:pPr>
                      <a:r>
                        <a:rPr lang="pt-BR" sz="1300" b="1" dirty="0">
                          <a:solidFill>
                            <a:schemeClr val="accent1">
                              <a:lumMod val="50000"/>
                            </a:schemeClr>
                          </a:solidFill>
                          <a:effectLst/>
                        </a:rPr>
                        <a:t>3,12%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446535">
                <a:tc>
                  <a:txBody>
                    <a:bodyPr/>
                    <a:lstStyle/>
                    <a:p>
                      <a:pPr algn="l">
                        <a:lnSpc>
                          <a:spcPct val="107000"/>
                        </a:lnSpc>
                        <a:spcAft>
                          <a:spcPts val="0"/>
                        </a:spcAft>
                      </a:pPr>
                      <a:r>
                        <a:rPr lang="pt-BR" sz="1300" b="1" dirty="0">
                          <a:solidFill>
                            <a:srgbClr val="FF0000"/>
                          </a:solidFill>
                          <a:effectLst/>
                        </a:rPr>
                        <a:t>Hidrazina e hidroxilamina</a:t>
                      </a:r>
                      <a:r>
                        <a:rPr lang="pt-BR" sz="1300" b="1" dirty="0">
                          <a:solidFill>
                            <a:schemeClr val="tx1"/>
                          </a:solidFill>
                          <a:effectLst/>
                        </a:rPr>
                        <a:t>, e seus sais inorgânicos; outras bases inorgânicas; </a:t>
                      </a:r>
                      <a:r>
                        <a:rPr lang="pt-BR" sz="1300" b="1" dirty="0">
                          <a:solidFill>
                            <a:srgbClr val="FF0000"/>
                          </a:solidFill>
                          <a:effectLst/>
                        </a:rPr>
                        <a:t>outros óxidos, hidróxidos e peróxidos</a:t>
                      </a:r>
                      <a:r>
                        <a:rPr lang="pt-BR" sz="1300" b="1" dirty="0">
                          <a:solidFill>
                            <a:schemeClr val="tx1"/>
                          </a:solidFill>
                          <a:effectLst/>
                        </a:rPr>
                        <a:t>, de metais</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300" b="1" dirty="0">
                          <a:solidFill>
                            <a:schemeClr val="accent1">
                              <a:lumMod val="50000"/>
                            </a:schemeClr>
                          </a:solidFill>
                          <a:effectLst/>
                        </a:rPr>
                        <a:t>2,40%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9"/>
                  </a:ext>
                </a:extLst>
              </a:tr>
              <a:tr h="263667">
                <a:tc>
                  <a:txBody>
                    <a:bodyPr/>
                    <a:lstStyle/>
                    <a:p>
                      <a:pPr marL="0" algn="l" defTabSz="521436" rtl="0" eaLnBrk="1" latinLnBrk="0" hangingPunct="1">
                        <a:lnSpc>
                          <a:spcPct val="107000"/>
                        </a:lnSpc>
                        <a:spcAft>
                          <a:spcPts val="0"/>
                        </a:spcAft>
                      </a:pPr>
                      <a:r>
                        <a:rPr lang="pt-BR" sz="1300" b="1" kern="1200" dirty="0">
                          <a:solidFill>
                            <a:srgbClr val="FF0000"/>
                          </a:solidFill>
                          <a:effectLst/>
                          <a:latin typeface="+mn-lt"/>
                          <a:ea typeface="+mn-ea"/>
                          <a:cs typeface="+mn-cs"/>
                        </a:rPr>
                        <a:t>Couros preparados </a:t>
                      </a:r>
                      <a:r>
                        <a:rPr lang="pt-BR" sz="1300" b="1" kern="1200" dirty="0">
                          <a:solidFill>
                            <a:srgbClr val="FDFDFD"/>
                          </a:solidFill>
                          <a:effectLst/>
                          <a:latin typeface="+mn-lt"/>
                          <a:ea typeface="+mn-ea"/>
                          <a:cs typeface="+mn-cs"/>
                        </a:rPr>
                        <a:t>após curtimenta ou após secagem e couros e peles apergaminhados, de bovinos (incluindo os búfalos) ou de equídeos (...)</a:t>
                      </a:r>
                    </a:p>
                  </a:txBody>
                  <a:tcPr marL="68580" marR="68580" marT="0" marB="0" anchor="ctr">
                    <a:solidFill>
                      <a:schemeClr val="accent5">
                        <a:lumMod val="75000"/>
                      </a:schemeClr>
                    </a:solidFill>
                  </a:tcPr>
                </a:tc>
                <a:tc>
                  <a:txBody>
                    <a:bodyPr/>
                    <a:lstStyle/>
                    <a:p>
                      <a:pPr marL="0" algn="ctr" defTabSz="521436" rtl="0" eaLnBrk="1" latinLnBrk="0" hangingPunct="1">
                        <a:lnSpc>
                          <a:spcPct val="107000"/>
                        </a:lnSpc>
                        <a:spcAft>
                          <a:spcPts val="0"/>
                        </a:spcAft>
                      </a:pPr>
                      <a:r>
                        <a:rPr lang="pt-BR" sz="1300" b="1" kern="1200" dirty="0">
                          <a:solidFill>
                            <a:schemeClr val="accent1">
                              <a:lumMod val="50000"/>
                            </a:schemeClr>
                          </a:solidFill>
                          <a:effectLst/>
                          <a:latin typeface="+mn-lt"/>
                          <a:ea typeface="+mn-ea"/>
                          <a:cs typeface="+mn-cs"/>
                        </a:rPr>
                        <a:t>1,62%</a:t>
                      </a:r>
                    </a:p>
                  </a:txBody>
                  <a:tcPr marL="68580" marR="68580" marT="0" marB="0" anchor="ctr"/>
                </a:tc>
                <a:extLst>
                  <a:ext uri="{0D108BD9-81ED-4DB2-BD59-A6C34878D82A}">
                    <a16:rowId xmlns:a16="http://schemas.microsoft.com/office/drawing/2014/main" val="1442224393"/>
                  </a:ext>
                </a:extLst>
              </a:tr>
              <a:tr h="263667">
                <a:tc>
                  <a:txBody>
                    <a:bodyPr/>
                    <a:lstStyle/>
                    <a:p>
                      <a:pPr marL="0" algn="l" defTabSz="521436" rtl="0" eaLnBrk="1" latinLnBrk="0" hangingPunct="1">
                        <a:lnSpc>
                          <a:spcPct val="107000"/>
                        </a:lnSpc>
                        <a:spcAft>
                          <a:spcPts val="0"/>
                        </a:spcAft>
                      </a:pPr>
                      <a:r>
                        <a:rPr lang="pt-BR" sz="1300" b="1" kern="1200" dirty="0">
                          <a:solidFill>
                            <a:srgbClr val="FF0000"/>
                          </a:solidFill>
                          <a:effectLst/>
                          <a:latin typeface="+mn-lt"/>
                          <a:ea typeface="+mn-ea"/>
                          <a:cs typeface="+mn-cs"/>
                        </a:rPr>
                        <a:t>Milho</a:t>
                      </a:r>
                    </a:p>
                  </a:txBody>
                  <a:tcPr marL="68580" marR="68580" marT="0" marB="0" anchor="ctr">
                    <a:solidFill>
                      <a:schemeClr val="accent5">
                        <a:lumMod val="50000"/>
                      </a:schemeClr>
                    </a:solidFill>
                  </a:tcPr>
                </a:tc>
                <a:tc>
                  <a:txBody>
                    <a:bodyPr/>
                    <a:lstStyle/>
                    <a:p>
                      <a:pPr marL="0" algn="ctr" defTabSz="521436" rtl="0" eaLnBrk="1" latinLnBrk="0" hangingPunct="1">
                        <a:lnSpc>
                          <a:spcPct val="107000"/>
                        </a:lnSpc>
                        <a:spcAft>
                          <a:spcPts val="0"/>
                        </a:spcAft>
                      </a:pPr>
                      <a:r>
                        <a:rPr lang="pt-BR" sz="1300" b="1" kern="1200" dirty="0">
                          <a:solidFill>
                            <a:schemeClr val="accent1">
                              <a:lumMod val="50000"/>
                            </a:schemeClr>
                          </a:solidFill>
                          <a:effectLst/>
                          <a:latin typeface="+mn-lt"/>
                          <a:ea typeface="+mn-ea"/>
                          <a:cs typeface="+mn-cs"/>
                        </a:rPr>
                        <a:t>1,44%</a:t>
                      </a:r>
                    </a:p>
                  </a:txBody>
                  <a:tcPr marL="68580" marR="68580" marT="0" marB="0" anchor="ctr"/>
                </a:tc>
                <a:extLst>
                  <a:ext uri="{0D108BD9-81ED-4DB2-BD59-A6C34878D82A}">
                    <a16:rowId xmlns:a16="http://schemas.microsoft.com/office/drawing/2014/main" val="282100711"/>
                  </a:ext>
                </a:extLst>
              </a:tr>
            </a:tbl>
          </a:graphicData>
        </a:graphic>
      </p:graphicFrame>
      <p:sp>
        <p:nvSpPr>
          <p:cNvPr id="11" name="Rectangle 3"/>
          <p:cNvSpPr>
            <a:spLocks noChangeArrowheads="1"/>
          </p:cNvSpPr>
          <p:nvPr/>
        </p:nvSpPr>
        <p:spPr bwMode="auto">
          <a:xfrm>
            <a:off x="1424779" y="6504762"/>
            <a:ext cx="5760781" cy="4616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24" tIns="45712" rIns="91424" bIns="45712" numCol="1" anchor="ctr" anchorCtr="0" compatLnSpc="1">
            <a:prstTxWarp prst="textNoShape">
              <a:avLst/>
            </a:prstTxWarp>
            <a:spAutoFit/>
          </a:bodyPr>
          <a:lstStyle/>
          <a:p>
            <a:pPr lvl="0" algn="just" eaLnBrk="0" hangingPunct="0"/>
            <a:r>
              <a:rPr lang="pt-BR" altLang="pt-BR" sz="800" dirty="0">
                <a:solidFill>
                  <a:schemeClr val="bg2"/>
                </a:solidFill>
                <a:latin typeface="Calibri" panose="020F0502020204030204" pitchFamily="34" charset="0"/>
                <a:ea typeface="Times New Roman" panose="02020603050405020304" pitchFamily="18" charset="0"/>
                <a:cs typeface="Times New Roman" panose="02020603050405020304" pitchFamily="18" charset="0"/>
              </a:rPr>
              <a:t>Fonte: MDIC. Municípios: Uberaba, Uberlândia, Patos de Minas, Araguari, Ituiutaba, Araxá, Patrocínio, Frutal, Monte Carmelo, Iturama, São Gotardo, Carmo do Paranaíba, Coromandel, Prata, Conceição das Alagoas, Sacramento, Tupaciguara, Ibiá, Monte Alegre de Minas Gerais, Campina Verde.</a:t>
            </a:r>
            <a:endParaRPr lang="pt-BR" altLang="pt-BR" sz="800" dirty="0">
              <a:solidFill>
                <a:schemeClr val="bg2"/>
              </a:solidFill>
              <a:latin typeface="Arial" panose="020B0604020202020204" pitchFamily="34" charset="0"/>
            </a:endParaRPr>
          </a:p>
        </p:txBody>
      </p:sp>
    </p:spTree>
    <p:extLst>
      <p:ext uri="{BB962C8B-B14F-4D97-AF65-F5344CB8AC3E}">
        <p14:creationId xmlns:p14="http://schemas.microsoft.com/office/powerpoint/2010/main" val="26491600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Pauta</a:t>
            </a:r>
            <a:r>
              <a:rPr lang="en-US" sz="1500" dirty="0">
                <a:solidFill>
                  <a:srgbClr val="363636"/>
                </a:solidFill>
                <a:latin typeface="+mn-lt"/>
                <a:cs typeface="Times New Roman" panose="02020603050405020304" pitchFamily="18" charset="0"/>
              </a:rPr>
              <a:t> de </a:t>
            </a:r>
            <a:r>
              <a:rPr lang="en-US" sz="1500" dirty="0" err="1">
                <a:solidFill>
                  <a:srgbClr val="363636"/>
                </a:solidFill>
                <a:latin typeface="+mn-lt"/>
                <a:cs typeface="Times New Roman" panose="02020603050405020304" pitchFamily="18" charset="0"/>
              </a:rPr>
              <a:t>Exportação</a:t>
            </a:r>
            <a:endParaRPr lang="en-US" sz="1500" dirty="0">
              <a:solidFill>
                <a:srgbClr val="363636"/>
              </a:solidFill>
              <a:latin typeface="+mn-lt"/>
              <a:cs typeface="Times New Roman" panose="02020603050405020304" pitchFamily="18" charset="0"/>
            </a:endParaRPr>
          </a:p>
        </p:txBody>
      </p:sp>
      <p:cxnSp>
        <p:nvCxnSpPr>
          <p:cNvPr id="20" name="Straight Connector 19"/>
          <p:cNvCxnSpPr>
            <a:cxnSpLocks/>
          </p:cNvCxnSpPr>
          <p:nvPr/>
        </p:nvCxnSpPr>
        <p:spPr>
          <a:xfrm>
            <a:off x="810196" y="1274771"/>
            <a:ext cx="0" cy="611586"/>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352928" cy="553998"/>
          </a:xfrm>
          <a:prstGeom prst="rect">
            <a:avLst/>
          </a:prstGeom>
        </p:spPr>
        <p:txBody>
          <a:bodyPr wrap="square">
            <a:spAutoFit/>
          </a:bodyPr>
          <a:lstStyle/>
          <a:p>
            <a:pPr>
              <a:lnSpc>
                <a:spcPct val="120000"/>
              </a:lnSpc>
            </a:pPr>
            <a:r>
              <a:rPr lang="pt-BR" sz="2500" b="1" dirty="0">
                <a:solidFill>
                  <a:srgbClr val="196666"/>
                </a:solidFill>
              </a:rPr>
              <a:t>Uberaba: principais produtos exportados</a:t>
            </a:r>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28</a:t>
            </a:fld>
            <a:endParaRPr lang="pt-BR" dirty="0">
              <a:solidFill>
                <a:srgbClr val="FFFFFF"/>
              </a:solidFill>
            </a:endParaRPr>
          </a:p>
        </p:txBody>
      </p:sp>
      <p:graphicFrame>
        <p:nvGraphicFramePr>
          <p:cNvPr id="15" name="Tabela 3"/>
          <p:cNvGraphicFramePr>
            <a:graphicFrameLocks noGrp="1"/>
          </p:cNvGraphicFramePr>
          <p:nvPr>
            <p:extLst>
              <p:ext uri="{D42A27DB-BD31-4B8C-83A1-F6EECF244321}">
                <p14:modId xmlns:p14="http://schemas.microsoft.com/office/powerpoint/2010/main" val="1382202682"/>
              </p:ext>
            </p:extLst>
          </p:nvPr>
        </p:nvGraphicFramePr>
        <p:xfrm>
          <a:off x="810196" y="2052440"/>
          <a:ext cx="8640960" cy="4354794"/>
        </p:xfrm>
        <a:graphic>
          <a:graphicData uri="http://schemas.openxmlformats.org/drawingml/2006/table">
            <a:tbl>
              <a:tblPr firstRow="1" firstCol="1" bandRow="1">
                <a:tableStyleId>{5C22544A-7EE6-4342-B048-85BDC9FD1C3A}</a:tableStyleId>
              </a:tblPr>
              <a:tblGrid>
                <a:gridCol w="7704856">
                  <a:extLst>
                    <a:ext uri="{9D8B030D-6E8A-4147-A177-3AD203B41FA5}">
                      <a16:colId xmlns:a16="http://schemas.microsoft.com/office/drawing/2014/main" val="20000"/>
                    </a:ext>
                  </a:extLst>
                </a:gridCol>
                <a:gridCol w="936104">
                  <a:extLst>
                    <a:ext uri="{9D8B030D-6E8A-4147-A177-3AD203B41FA5}">
                      <a16:colId xmlns:a16="http://schemas.microsoft.com/office/drawing/2014/main" val="20002"/>
                    </a:ext>
                  </a:extLst>
                </a:gridCol>
              </a:tblGrid>
              <a:tr h="322050">
                <a:tc gridSpan="2">
                  <a:txBody>
                    <a:bodyPr/>
                    <a:lstStyle/>
                    <a:p>
                      <a:pPr algn="ctr">
                        <a:lnSpc>
                          <a:spcPct val="107000"/>
                        </a:lnSpc>
                        <a:spcAft>
                          <a:spcPts val="0"/>
                        </a:spcAft>
                      </a:pPr>
                      <a:r>
                        <a:rPr lang="pt-BR" sz="1000" dirty="0">
                          <a:solidFill>
                            <a:schemeClr val="tx1"/>
                          </a:solidFill>
                          <a:effectLst/>
                        </a:rPr>
                        <a:t>PAUTA DE EXPORTAÇÃO DE UBERABA </a:t>
                      </a:r>
                    </a:p>
                    <a:p>
                      <a:pPr algn="ctr">
                        <a:lnSpc>
                          <a:spcPct val="107000"/>
                        </a:lnSpc>
                        <a:spcAft>
                          <a:spcPts val="0"/>
                        </a:spcAft>
                      </a:pPr>
                      <a:r>
                        <a:rPr lang="pt-BR" sz="1000" dirty="0">
                          <a:solidFill>
                            <a:schemeClr val="tx1"/>
                          </a:solidFill>
                          <a:effectLst/>
                        </a:rPr>
                        <a:t>(Seleção de dez produtos; participação percentual)</a:t>
                      </a:r>
                      <a:endParaRPr lang="pt-BR"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50000"/>
                      </a:schemeClr>
                    </a:solidFill>
                  </a:tcPr>
                </a:tc>
                <a:tc hMerge="1">
                  <a:txBody>
                    <a:bodyPr/>
                    <a:lstStyle/>
                    <a:p>
                      <a:endParaRPr lang="pt-BR"/>
                    </a:p>
                  </a:txBody>
                  <a:tcPr/>
                </a:tc>
                <a:extLst>
                  <a:ext uri="{0D108BD9-81ED-4DB2-BD59-A6C34878D82A}">
                    <a16:rowId xmlns:a16="http://schemas.microsoft.com/office/drawing/2014/main" val="10000"/>
                  </a:ext>
                </a:extLst>
              </a:tr>
              <a:tr h="237589">
                <a:tc>
                  <a:txBody>
                    <a:bodyPr/>
                    <a:lstStyle/>
                    <a:p>
                      <a:pPr algn="ctr">
                        <a:lnSpc>
                          <a:spcPct val="107000"/>
                        </a:lnSpc>
                        <a:spcAft>
                          <a:spcPts val="0"/>
                        </a:spcAft>
                      </a:pPr>
                      <a:r>
                        <a:rPr lang="pt-BR" sz="1000" b="1" dirty="0">
                          <a:effectLst/>
                        </a:rPr>
                        <a:t>Produtos</a:t>
                      </a:r>
                      <a:endParaRPr lang="pt-BR" sz="10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269999"/>
                    </a:solidFill>
                  </a:tcPr>
                </a:tc>
                <a:tc>
                  <a:txBody>
                    <a:bodyPr/>
                    <a:lstStyle/>
                    <a:p>
                      <a:pPr algn="ctr">
                        <a:lnSpc>
                          <a:spcPct val="107000"/>
                        </a:lnSpc>
                        <a:spcAft>
                          <a:spcPts val="0"/>
                        </a:spcAft>
                      </a:pPr>
                      <a:r>
                        <a:rPr lang="pt-BR" sz="1000" b="1" dirty="0">
                          <a:solidFill>
                            <a:schemeClr val="tx1"/>
                          </a:solidFill>
                          <a:effectLst/>
                        </a:rPr>
                        <a:t>Part. (%)</a:t>
                      </a:r>
                      <a:endParaRPr lang="pt-BR"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75000"/>
                      </a:schemeClr>
                    </a:solidFill>
                  </a:tcPr>
                </a:tc>
                <a:extLst>
                  <a:ext uri="{0D108BD9-81ED-4DB2-BD59-A6C34878D82A}">
                    <a16:rowId xmlns:a16="http://schemas.microsoft.com/office/drawing/2014/main" val="10001"/>
                  </a:ext>
                </a:extLst>
              </a:tr>
              <a:tr h="419730">
                <a:tc>
                  <a:txBody>
                    <a:bodyPr/>
                    <a:lstStyle/>
                    <a:p>
                      <a:pPr algn="l">
                        <a:lnSpc>
                          <a:spcPct val="107000"/>
                        </a:lnSpc>
                        <a:spcAft>
                          <a:spcPts val="0"/>
                        </a:spcAft>
                      </a:pPr>
                      <a:r>
                        <a:rPr lang="pt-BR" sz="1300" b="1" dirty="0">
                          <a:solidFill>
                            <a:srgbClr val="FF0000"/>
                          </a:solidFill>
                          <a:effectLst/>
                        </a:rPr>
                        <a:t>Açúcares de cana </a:t>
                      </a:r>
                      <a:r>
                        <a:rPr lang="pt-BR" sz="1300" b="1" dirty="0">
                          <a:solidFill>
                            <a:schemeClr val="tx1"/>
                          </a:solidFill>
                          <a:effectLst/>
                        </a:rPr>
                        <a:t>ou de beterraba e sacarose quimicamente pura, no estado sólido</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75000"/>
                      </a:schemeClr>
                    </a:solidFill>
                  </a:tcPr>
                </a:tc>
                <a:tc>
                  <a:txBody>
                    <a:bodyPr/>
                    <a:lstStyle/>
                    <a:p>
                      <a:pPr algn="ctr">
                        <a:lnSpc>
                          <a:spcPct val="107000"/>
                        </a:lnSpc>
                        <a:spcAft>
                          <a:spcPts val="0"/>
                        </a:spcAft>
                      </a:pPr>
                      <a:r>
                        <a:rPr lang="pt-BR" sz="1300" b="1" dirty="0">
                          <a:solidFill>
                            <a:schemeClr val="accent1">
                              <a:lumMod val="50000"/>
                            </a:schemeClr>
                          </a:solidFill>
                          <a:effectLst/>
                        </a:rPr>
                        <a:t>43,55%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205920">
                <a:tc>
                  <a:txBody>
                    <a:bodyPr/>
                    <a:lstStyle/>
                    <a:p>
                      <a:pPr algn="l">
                        <a:lnSpc>
                          <a:spcPct val="107000"/>
                        </a:lnSpc>
                        <a:spcAft>
                          <a:spcPts val="0"/>
                        </a:spcAft>
                      </a:pPr>
                      <a:r>
                        <a:rPr lang="pt-BR" sz="1300" b="1" dirty="0">
                          <a:solidFill>
                            <a:srgbClr val="FF0000"/>
                          </a:solidFill>
                          <a:effectLst/>
                        </a:rPr>
                        <a:t>Soja</a:t>
                      </a:r>
                      <a:r>
                        <a:rPr lang="pt-BR" sz="1300" b="1" dirty="0">
                          <a:solidFill>
                            <a:schemeClr val="tx1"/>
                          </a:solidFill>
                          <a:effectLst/>
                        </a:rPr>
                        <a:t>, mesmo triturada</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marL="0" marR="0" lvl="0" indent="0" algn="ctr" defTabSz="521436" rtl="0" eaLnBrk="1" fontAlgn="auto" latinLnBrk="0" hangingPunct="1">
                        <a:lnSpc>
                          <a:spcPct val="107000"/>
                        </a:lnSpc>
                        <a:spcBef>
                          <a:spcPts val="0"/>
                        </a:spcBef>
                        <a:spcAft>
                          <a:spcPts val="0"/>
                        </a:spcAft>
                        <a:buClrTx/>
                        <a:buSzTx/>
                        <a:buFontTx/>
                        <a:buNone/>
                        <a:tabLst/>
                        <a:defRPr/>
                      </a:pPr>
                      <a:r>
                        <a:rPr lang="pt-BR" sz="1300" b="1" dirty="0">
                          <a:solidFill>
                            <a:schemeClr val="accent1">
                              <a:lumMod val="50000"/>
                            </a:schemeClr>
                          </a:solidFill>
                          <a:effectLst/>
                        </a:rPr>
                        <a:t>23,21%</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412445">
                <a:tc>
                  <a:txBody>
                    <a:bodyPr/>
                    <a:lstStyle/>
                    <a:p>
                      <a:pPr algn="l">
                        <a:lnSpc>
                          <a:spcPct val="107000"/>
                        </a:lnSpc>
                        <a:spcAft>
                          <a:spcPts val="0"/>
                        </a:spcAft>
                      </a:pPr>
                      <a:r>
                        <a:rPr lang="pt-BR" sz="1300" b="1" dirty="0">
                          <a:solidFill>
                            <a:srgbClr val="FF0000"/>
                          </a:solidFill>
                          <a:effectLst/>
                        </a:rPr>
                        <a:t>Carnes </a:t>
                      </a:r>
                      <a:r>
                        <a:rPr lang="pt-BR" sz="1300" b="1" dirty="0">
                          <a:solidFill>
                            <a:schemeClr val="tx1"/>
                          </a:solidFill>
                          <a:effectLst/>
                        </a:rPr>
                        <a:t>e miudezas comestíveis, frescas, refrigeradas ou congeladas, das aves da posição 0105</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63C8C8"/>
                    </a:solidFill>
                  </a:tcPr>
                </a:tc>
                <a:tc>
                  <a:txBody>
                    <a:bodyPr/>
                    <a:lstStyle/>
                    <a:p>
                      <a:pPr algn="ctr">
                        <a:lnSpc>
                          <a:spcPct val="107000"/>
                        </a:lnSpc>
                        <a:spcAft>
                          <a:spcPts val="0"/>
                        </a:spcAft>
                      </a:pPr>
                      <a:r>
                        <a:rPr lang="pt-BR" sz="1300" b="1" dirty="0">
                          <a:solidFill>
                            <a:schemeClr val="accent1">
                              <a:lumMod val="50000"/>
                            </a:schemeClr>
                          </a:solidFill>
                          <a:effectLst/>
                        </a:rPr>
                        <a:t>6,81%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274945">
                <a:tc>
                  <a:txBody>
                    <a:bodyPr/>
                    <a:lstStyle/>
                    <a:p>
                      <a:pPr algn="l">
                        <a:lnSpc>
                          <a:spcPct val="107000"/>
                        </a:lnSpc>
                        <a:spcAft>
                          <a:spcPts val="0"/>
                        </a:spcAft>
                      </a:pPr>
                      <a:r>
                        <a:rPr lang="pt-BR" sz="1300" b="1" dirty="0">
                          <a:solidFill>
                            <a:srgbClr val="FF0000"/>
                          </a:solidFill>
                          <a:effectLst/>
                        </a:rPr>
                        <a:t>Animais vivos </a:t>
                      </a:r>
                      <a:r>
                        <a:rPr lang="pt-BR" sz="1300" b="1" dirty="0">
                          <a:solidFill>
                            <a:schemeClr val="tx1"/>
                          </a:solidFill>
                          <a:effectLst/>
                        </a:rPr>
                        <a:t>da espécie bovina</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300" b="1" dirty="0">
                          <a:solidFill>
                            <a:schemeClr val="accent1">
                              <a:lumMod val="50000"/>
                            </a:schemeClr>
                          </a:solidFill>
                          <a:effectLst/>
                        </a:rPr>
                        <a:t>5,87%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460885">
                <a:tc>
                  <a:txBody>
                    <a:bodyPr/>
                    <a:lstStyle/>
                    <a:p>
                      <a:pPr algn="l">
                        <a:lnSpc>
                          <a:spcPct val="107000"/>
                        </a:lnSpc>
                        <a:spcAft>
                          <a:spcPts val="0"/>
                        </a:spcAft>
                      </a:pPr>
                      <a:r>
                        <a:rPr lang="pt-BR" sz="1300" b="1" dirty="0">
                          <a:solidFill>
                            <a:srgbClr val="FF0000"/>
                          </a:solidFill>
                          <a:effectLst/>
                        </a:rPr>
                        <a:t>Ferramentas </a:t>
                      </a:r>
                      <a:r>
                        <a:rPr lang="pt-BR" sz="1300" b="1" dirty="0">
                          <a:solidFill>
                            <a:schemeClr val="tx1"/>
                          </a:solidFill>
                          <a:effectLst/>
                        </a:rPr>
                        <a:t>pneumáticas, hidráulicas ou de motor (eléctrico ou não eléctrico) incorporado, de uso manual</a:t>
                      </a:r>
                    </a:p>
                  </a:txBody>
                  <a:tcPr marL="68580" marR="68580" marT="0" marB="0" anchor="ctr">
                    <a:solidFill>
                      <a:srgbClr val="63C8C8"/>
                    </a:solidFill>
                  </a:tcPr>
                </a:tc>
                <a:tc>
                  <a:txBody>
                    <a:bodyPr/>
                    <a:lstStyle/>
                    <a:p>
                      <a:pPr algn="ctr">
                        <a:lnSpc>
                          <a:spcPct val="107000"/>
                        </a:lnSpc>
                        <a:spcAft>
                          <a:spcPts val="0"/>
                        </a:spcAft>
                      </a:pPr>
                      <a:r>
                        <a:rPr lang="pt-BR" sz="1300" b="1" dirty="0">
                          <a:solidFill>
                            <a:schemeClr val="accent1">
                              <a:lumMod val="50000"/>
                            </a:schemeClr>
                          </a:solidFill>
                          <a:effectLst/>
                        </a:rPr>
                        <a:t>5,23%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412445">
                <a:tc>
                  <a:txBody>
                    <a:bodyPr/>
                    <a:lstStyle/>
                    <a:p>
                      <a:pPr algn="l">
                        <a:lnSpc>
                          <a:spcPct val="107000"/>
                        </a:lnSpc>
                        <a:spcAft>
                          <a:spcPts val="0"/>
                        </a:spcAft>
                      </a:pPr>
                      <a:r>
                        <a:rPr lang="pt-BR" sz="1300" b="1" dirty="0">
                          <a:solidFill>
                            <a:srgbClr val="FF0000"/>
                          </a:solidFill>
                          <a:effectLst/>
                        </a:rPr>
                        <a:t>Painéis de partículas e painéis semelhantes</a:t>
                      </a:r>
                      <a:r>
                        <a:rPr lang="pt-BR" sz="1300" b="1" dirty="0">
                          <a:solidFill>
                            <a:schemeClr val="tx1"/>
                          </a:solidFill>
                          <a:effectLst/>
                        </a:rPr>
                        <a:t>, de madeira ou de outras matérias lenhosas, mesmo aglomeradas com resinas ou com outros aglutinantes (...)</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300" b="1" dirty="0">
                          <a:solidFill>
                            <a:schemeClr val="accent1">
                              <a:lumMod val="50000"/>
                            </a:schemeClr>
                          </a:solidFill>
                          <a:effectLst/>
                        </a:rPr>
                        <a:t>2,01%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460885">
                <a:tc>
                  <a:txBody>
                    <a:bodyPr/>
                    <a:lstStyle/>
                    <a:p>
                      <a:pPr algn="l">
                        <a:lnSpc>
                          <a:spcPct val="107000"/>
                        </a:lnSpc>
                        <a:spcAft>
                          <a:spcPts val="0"/>
                        </a:spcAft>
                      </a:pPr>
                      <a:r>
                        <a:rPr lang="pt-BR" sz="1300" b="1" dirty="0">
                          <a:solidFill>
                            <a:srgbClr val="FF0000"/>
                          </a:solidFill>
                          <a:effectLst/>
                        </a:rPr>
                        <a:t>Inseticidas, </a:t>
                      </a:r>
                      <a:r>
                        <a:rPr lang="pt-BR" sz="1300" b="1" dirty="0" err="1">
                          <a:solidFill>
                            <a:schemeClr val="tx1"/>
                          </a:solidFill>
                          <a:effectLst/>
                        </a:rPr>
                        <a:t>rodenticidas</a:t>
                      </a:r>
                      <a:r>
                        <a:rPr lang="pt-BR" sz="1300" b="1" dirty="0">
                          <a:solidFill>
                            <a:schemeClr val="tx1"/>
                          </a:solidFill>
                          <a:effectLst/>
                        </a:rPr>
                        <a:t>, fungicidas, herbicidas, inibidores de germinação e reguladores de crescimento para plantas, </a:t>
                      </a:r>
                      <a:r>
                        <a:rPr lang="pt-BR" sz="1300" b="1" dirty="0" err="1">
                          <a:solidFill>
                            <a:schemeClr val="tx1"/>
                          </a:solidFill>
                          <a:effectLst/>
                        </a:rPr>
                        <a:t>desinfectantes</a:t>
                      </a:r>
                      <a:r>
                        <a:rPr lang="pt-BR" sz="1300" b="1" dirty="0">
                          <a:solidFill>
                            <a:schemeClr val="tx1"/>
                          </a:solidFill>
                          <a:effectLst/>
                        </a:rPr>
                        <a:t> (...)</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rgbClr val="63C8C8"/>
                    </a:solidFill>
                  </a:tcPr>
                </a:tc>
                <a:tc>
                  <a:txBody>
                    <a:bodyPr/>
                    <a:lstStyle/>
                    <a:p>
                      <a:pPr algn="ctr">
                        <a:lnSpc>
                          <a:spcPct val="107000"/>
                        </a:lnSpc>
                        <a:spcAft>
                          <a:spcPts val="0"/>
                        </a:spcAft>
                      </a:pPr>
                      <a:r>
                        <a:rPr lang="pt-BR" sz="1300" b="1" dirty="0">
                          <a:solidFill>
                            <a:schemeClr val="accent1">
                              <a:lumMod val="50000"/>
                            </a:schemeClr>
                          </a:solidFill>
                          <a:effectLst/>
                        </a:rPr>
                        <a:t>1,74%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460885">
                <a:tc>
                  <a:txBody>
                    <a:bodyPr/>
                    <a:lstStyle/>
                    <a:p>
                      <a:pPr algn="l">
                        <a:lnSpc>
                          <a:spcPct val="107000"/>
                        </a:lnSpc>
                        <a:spcAft>
                          <a:spcPts val="0"/>
                        </a:spcAft>
                      </a:pPr>
                      <a:r>
                        <a:rPr lang="pt-BR" sz="1300" b="1" dirty="0">
                          <a:solidFill>
                            <a:srgbClr val="FF0000"/>
                          </a:solidFill>
                          <a:effectLst/>
                        </a:rPr>
                        <a:t>Álcool etílico </a:t>
                      </a:r>
                      <a:r>
                        <a:rPr lang="pt-BR" sz="1300" b="1" dirty="0">
                          <a:solidFill>
                            <a:schemeClr val="tx1"/>
                          </a:solidFill>
                          <a:effectLst/>
                        </a:rPr>
                        <a:t>não desnaturado, com um teor alcoólico em volume igual ou superior a 80 % </a:t>
                      </a:r>
                      <a:r>
                        <a:rPr lang="pt-BR" sz="1300" b="1" dirty="0" err="1">
                          <a:solidFill>
                            <a:schemeClr val="tx1"/>
                          </a:solidFill>
                          <a:effectLst/>
                        </a:rPr>
                        <a:t>vol</a:t>
                      </a:r>
                      <a:r>
                        <a:rPr lang="pt-BR" sz="1300" b="1" dirty="0">
                          <a:solidFill>
                            <a:schemeClr val="tx1"/>
                          </a:solidFill>
                          <a:effectLst/>
                        </a:rPr>
                        <a:t>; álcool etílico e aguardentes, desnaturados (...)</a:t>
                      </a:r>
                      <a:endParaRPr lang="pt-BR" sz="13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5">
                        <a:lumMod val="50000"/>
                      </a:schemeClr>
                    </a:solidFill>
                  </a:tcPr>
                </a:tc>
                <a:tc>
                  <a:txBody>
                    <a:bodyPr/>
                    <a:lstStyle/>
                    <a:p>
                      <a:pPr algn="ctr">
                        <a:lnSpc>
                          <a:spcPct val="107000"/>
                        </a:lnSpc>
                        <a:spcAft>
                          <a:spcPts val="0"/>
                        </a:spcAft>
                      </a:pPr>
                      <a:r>
                        <a:rPr lang="pt-BR" sz="1300" b="1" dirty="0">
                          <a:solidFill>
                            <a:schemeClr val="accent1">
                              <a:lumMod val="50000"/>
                            </a:schemeClr>
                          </a:solidFill>
                          <a:effectLst/>
                        </a:rPr>
                        <a:t>1,58% </a:t>
                      </a:r>
                      <a:endParaRPr lang="pt-BR" sz="1300" b="1" dirty="0">
                        <a:solidFill>
                          <a:schemeClr val="accent1">
                            <a:lumMod val="5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9"/>
                  </a:ext>
                </a:extLst>
              </a:tr>
              <a:tr h="274945">
                <a:tc>
                  <a:txBody>
                    <a:bodyPr/>
                    <a:lstStyle/>
                    <a:p>
                      <a:pPr marL="0" algn="l" defTabSz="521436" rtl="0" eaLnBrk="1" latinLnBrk="0" hangingPunct="1">
                        <a:lnSpc>
                          <a:spcPct val="107000"/>
                        </a:lnSpc>
                        <a:spcAft>
                          <a:spcPts val="0"/>
                        </a:spcAft>
                      </a:pPr>
                      <a:r>
                        <a:rPr lang="pt-BR" sz="1300" b="1" kern="1200" dirty="0">
                          <a:solidFill>
                            <a:srgbClr val="FF0000"/>
                          </a:solidFill>
                          <a:effectLst/>
                          <a:latin typeface="+mn-lt"/>
                          <a:ea typeface="+mn-ea"/>
                          <a:cs typeface="+mn-cs"/>
                        </a:rPr>
                        <a:t>Bombas para líquidos</a:t>
                      </a:r>
                      <a:r>
                        <a:rPr lang="pt-BR" sz="1300" b="1" kern="1200" dirty="0">
                          <a:solidFill>
                            <a:schemeClr val="tx1"/>
                          </a:solidFill>
                          <a:effectLst/>
                          <a:latin typeface="+mn-lt"/>
                          <a:ea typeface="+mn-ea"/>
                          <a:cs typeface="+mn-cs"/>
                        </a:rPr>
                        <a:t>, mesmo com dispositivo medidor; elevadores de líquidos</a:t>
                      </a:r>
                    </a:p>
                  </a:txBody>
                  <a:tcPr marL="68580" marR="68580" marT="0" marB="0" anchor="ctr">
                    <a:solidFill>
                      <a:schemeClr val="accent1">
                        <a:lumMod val="60000"/>
                        <a:lumOff val="40000"/>
                      </a:schemeClr>
                    </a:solidFill>
                  </a:tcPr>
                </a:tc>
                <a:tc>
                  <a:txBody>
                    <a:bodyPr/>
                    <a:lstStyle/>
                    <a:p>
                      <a:pPr marL="0" algn="ctr" defTabSz="521436" rtl="0" eaLnBrk="1" latinLnBrk="0" hangingPunct="1">
                        <a:lnSpc>
                          <a:spcPct val="107000"/>
                        </a:lnSpc>
                        <a:spcAft>
                          <a:spcPts val="0"/>
                        </a:spcAft>
                      </a:pPr>
                      <a:r>
                        <a:rPr lang="pt-BR" sz="1300" b="1" kern="1200" dirty="0">
                          <a:solidFill>
                            <a:schemeClr val="accent1">
                              <a:lumMod val="50000"/>
                            </a:schemeClr>
                          </a:solidFill>
                          <a:effectLst/>
                          <a:latin typeface="+mn-lt"/>
                          <a:ea typeface="+mn-ea"/>
                          <a:cs typeface="+mn-cs"/>
                        </a:rPr>
                        <a:t>1,30%</a:t>
                      </a:r>
                    </a:p>
                  </a:txBody>
                  <a:tcPr marL="68580" marR="68580" marT="0" marB="0" anchor="ctr"/>
                </a:tc>
                <a:extLst>
                  <a:ext uri="{0D108BD9-81ED-4DB2-BD59-A6C34878D82A}">
                    <a16:rowId xmlns:a16="http://schemas.microsoft.com/office/drawing/2014/main" val="1442224393"/>
                  </a:ext>
                </a:extLst>
              </a:tr>
              <a:tr h="411840">
                <a:tc>
                  <a:txBody>
                    <a:bodyPr/>
                    <a:lstStyle/>
                    <a:p>
                      <a:pPr marL="0" algn="l" defTabSz="521436" rtl="0" eaLnBrk="1" latinLnBrk="0" hangingPunct="1">
                        <a:lnSpc>
                          <a:spcPct val="107000"/>
                        </a:lnSpc>
                        <a:spcAft>
                          <a:spcPts val="0"/>
                        </a:spcAft>
                      </a:pPr>
                      <a:r>
                        <a:rPr lang="pt-BR" sz="1300" b="1" kern="1200" dirty="0">
                          <a:solidFill>
                            <a:srgbClr val="FF0000"/>
                          </a:solidFill>
                          <a:effectLst/>
                          <a:latin typeface="+mn-lt"/>
                          <a:ea typeface="+mn-ea"/>
                          <a:cs typeface="+mn-cs"/>
                        </a:rPr>
                        <a:t>Galos, galinhas, patos, gansos, perus, peruas e galinhas-d'angola</a:t>
                      </a:r>
                      <a:r>
                        <a:rPr lang="pt-BR" sz="1300" b="1" kern="1200" dirty="0">
                          <a:solidFill>
                            <a:schemeClr val="tx1"/>
                          </a:solidFill>
                          <a:effectLst/>
                          <a:latin typeface="+mn-lt"/>
                          <a:ea typeface="+mn-ea"/>
                          <a:cs typeface="+mn-cs"/>
                        </a:rPr>
                        <a:t> (pintadas), das espécies domésticas, </a:t>
                      </a:r>
                      <a:r>
                        <a:rPr lang="pt-BR" sz="1300" b="1" kern="1200" dirty="0">
                          <a:solidFill>
                            <a:srgbClr val="FF0000"/>
                          </a:solidFill>
                          <a:effectLst/>
                          <a:latin typeface="+mn-lt"/>
                          <a:ea typeface="+mn-ea"/>
                          <a:cs typeface="+mn-cs"/>
                        </a:rPr>
                        <a:t>vivos</a:t>
                      </a:r>
                    </a:p>
                  </a:txBody>
                  <a:tcPr marL="68580" marR="68580" marT="0" marB="0" anchor="ctr">
                    <a:solidFill>
                      <a:schemeClr val="accent1">
                        <a:lumMod val="75000"/>
                      </a:schemeClr>
                    </a:solidFill>
                  </a:tcPr>
                </a:tc>
                <a:tc>
                  <a:txBody>
                    <a:bodyPr/>
                    <a:lstStyle/>
                    <a:p>
                      <a:pPr marL="0" algn="ctr" defTabSz="521436" rtl="0" eaLnBrk="1" latinLnBrk="0" hangingPunct="1">
                        <a:lnSpc>
                          <a:spcPct val="107000"/>
                        </a:lnSpc>
                        <a:spcAft>
                          <a:spcPts val="0"/>
                        </a:spcAft>
                      </a:pPr>
                      <a:r>
                        <a:rPr lang="pt-BR" sz="1300" b="1" kern="1200" dirty="0">
                          <a:solidFill>
                            <a:schemeClr val="accent1">
                              <a:lumMod val="50000"/>
                            </a:schemeClr>
                          </a:solidFill>
                          <a:effectLst/>
                          <a:latin typeface="+mn-lt"/>
                          <a:ea typeface="+mn-ea"/>
                          <a:cs typeface="+mn-cs"/>
                        </a:rPr>
                        <a:t>1,16%</a:t>
                      </a:r>
                    </a:p>
                  </a:txBody>
                  <a:tcPr marL="68580" marR="68580" marT="0" marB="0" anchor="ctr"/>
                </a:tc>
                <a:extLst>
                  <a:ext uri="{0D108BD9-81ED-4DB2-BD59-A6C34878D82A}">
                    <a16:rowId xmlns:a16="http://schemas.microsoft.com/office/drawing/2014/main" val="3668856369"/>
                  </a:ext>
                </a:extLst>
              </a:tr>
            </a:tbl>
          </a:graphicData>
        </a:graphic>
      </p:graphicFrame>
      <p:sp>
        <p:nvSpPr>
          <p:cNvPr id="11" name="Rectangle 3"/>
          <p:cNvSpPr>
            <a:spLocks noChangeArrowheads="1"/>
          </p:cNvSpPr>
          <p:nvPr/>
        </p:nvSpPr>
        <p:spPr bwMode="auto">
          <a:xfrm>
            <a:off x="1026220" y="6538871"/>
            <a:ext cx="864096" cy="2154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24" tIns="45712" rIns="91424" bIns="45712" numCol="1" anchor="ctr" anchorCtr="0" compatLnSpc="1">
            <a:prstTxWarp prst="textNoShape">
              <a:avLst/>
            </a:prstTxWarp>
            <a:spAutoFit/>
          </a:bodyPr>
          <a:lstStyle/>
          <a:p>
            <a:pPr lvl="0" eaLnBrk="0" hangingPunct="0"/>
            <a:r>
              <a:rPr lang="pt-BR" altLang="pt-BR" sz="800" dirty="0">
                <a:solidFill>
                  <a:schemeClr val="bg2"/>
                </a:solidFill>
                <a:latin typeface="Calibri" panose="020F0502020204030204" pitchFamily="34" charset="0"/>
                <a:ea typeface="Times New Roman" panose="02020603050405020304" pitchFamily="18" charset="0"/>
                <a:cs typeface="Times New Roman" panose="02020603050405020304" pitchFamily="18" charset="0"/>
              </a:rPr>
              <a:t>Fonte: MDIC</a:t>
            </a:r>
            <a:endParaRPr lang="pt-BR" altLang="pt-BR" sz="800" dirty="0">
              <a:solidFill>
                <a:schemeClr val="bg2"/>
              </a:solidFill>
              <a:latin typeface="Arial" panose="020B0604020202020204" pitchFamily="34" charset="0"/>
            </a:endParaRPr>
          </a:p>
        </p:txBody>
      </p:sp>
    </p:spTree>
    <p:extLst>
      <p:ext uri="{BB962C8B-B14F-4D97-AF65-F5344CB8AC3E}">
        <p14:creationId xmlns:p14="http://schemas.microsoft.com/office/powerpoint/2010/main" val="27473517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Projeções</a:t>
            </a:r>
            <a:r>
              <a:rPr lang="en-US" sz="1500" dirty="0">
                <a:solidFill>
                  <a:srgbClr val="363636"/>
                </a:solidFill>
                <a:latin typeface="+mn-lt"/>
                <a:cs typeface="Times New Roman" panose="02020603050405020304" pitchFamily="18" charset="0"/>
              </a:rPr>
              <a:t> do </a:t>
            </a:r>
            <a:r>
              <a:rPr lang="en-US" sz="1500" dirty="0" err="1">
                <a:solidFill>
                  <a:srgbClr val="363636"/>
                </a:solidFill>
                <a:latin typeface="+mn-lt"/>
                <a:cs typeface="Times New Roman" panose="02020603050405020304" pitchFamily="18" charset="0"/>
              </a:rPr>
              <a:t>Agronegócio</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712968" cy="1015663"/>
          </a:xfrm>
          <a:prstGeom prst="rect">
            <a:avLst/>
          </a:prstGeom>
        </p:spPr>
        <p:txBody>
          <a:bodyPr wrap="square">
            <a:spAutoFit/>
          </a:bodyPr>
          <a:lstStyle/>
          <a:p>
            <a:pPr>
              <a:lnSpc>
                <a:spcPct val="120000"/>
              </a:lnSpc>
            </a:pPr>
            <a:r>
              <a:rPr lang="pt-BR" sz="2500" b="1" dirty="0">
                <a:solidFill>
                  <a:srgbClr val="196666"/>
                </a:solidFill>
              </a:rPr>
              <a:t>Projeções do Agronegócio 2016/17 – 2026/27: </a:t>
            </a:r>
          </a:p>
          <a:p>
            <a:pPr>
              <a:lnSpc>
                <a:spcPct val="120000"/>
              </a:lnSpc>
            </a:pPr>
            <a:r>
              <a:rPr lang="pt-BR" sz="2500" b="1" dirty="0">
                <a:solidFill>
                  <a:srgbClr val="196666"/>
                </a:solidFill>
              </a:rPr>
              <a:t>oportunidades de Investimentos</a:t>
            </a:r>
          </a:p>
        </p:txBody>
      </p:sp>
      <p:sp>
        <p:nvSpPr>
          <p:cNvPr id="17" name="Rounded Rectangle 103"/>
          <p:cNvSpPr/>
          <p:nvPr/>
        </p:nvSpPr>
        <p:spPr>
          <a:xfrm>
            <a:off x="882204" y="2317006"/>
            <a:ext cx="8640960" cy="408212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pPr>
              <a:lnSpc>
                <a:spcPct val="130000"/>
              </a:lnSpc>
            </a:pPr>
            <a:r>
              <a:rPr lang="pt-BR" sz="1500" b="1" dirty="0">
                <a:solidFill>
                  <a:srgbClr val="161616"/>
                </a:solidFill>
              </a:rPr>
              <a:t>Ministério da Agricultura, Pecuária e Abastecimento – projeções</a:t>
            </a:r>
          </a:p>
          <a:p>
            <a:pPr algn="just">
              <a:lnSpc>
                <a:spcPct val="130000"/>
              </a:lnSpc>
            </a:pPr>
            <a:endParaRPr lang="pt-BR" sz="1500" b="1" dirty="0">
              <a:solidFill>
                <a:srgbClr val="161616"/>
              </a:solidFill>
            </a:endParaRPr>
          </a:p>
          <a:p>
            <a:pPr marL="285750" indent="-285750" algn="just">
              <a:lnSpc>
                <a:spcPct val="130000"/>
              </a:lnSpc>
              <a:buFont typeface="Arial"/>
              <a:buChar char="•"/>
            </a:pPr>
            <a:r>
              <a:rPr lang="pt-BR" sz="1500" b="1" dirty="0">
                <a:solidFill>
                  <a:srgbClr val="161616"/>
                </a:solidFill>
              </a:rPr>
              <a:t>Estimativas projetam um quadro favorável para as exportações brasileiras. </a:t>
            </a:r>
          </a:p>
          <a:p>
            <a:pPr marL="285750" indent="-285750" algn="just">
              <a:lnSpc>
                <a:spcPct val="130000"/>
              </a:lnSpc>
              <a:buFont typeface="Arial"/>
              <a:buChar char="•"/>
            </a:pPr>
            <a:r>
              <a:rPr lang="pt-BR" sz="1500" b="1" dirty="0">
                <a:solidFill>
                  <a:srgbClr val="161616"/>
                </a:solidFill>
              </a:rPr>
              <a:t>Taxas de crescimento anual previstas das exportações de carnes:</a:t>
            </a:r>
          </a:p>
          <a:p>
            <a:pPr marL="807186" lvl="1" indent="-285750" algn="just">
              <a:lnSpc>
                <a:spcPct val="130000"/>
              </a:lnSpc>
              <a:buFont typeface="Arial"/>
              <a:buChar char="•"/>
            </a:pPr>
            <a:r>
              <a:rPr lang="pt-BR" sz="1500" dirty="0">
                <a:solidFill>
                  <a:srgbClr val="161616"/>
                </a:solidFill>
              </a:rPr>
              <a:t>Suíno: 3,5% </a:t>
            </a:r>
          </a:p>
          <a:p>
            <a:pPr marL="807186" lvl="1" indent="-285750" algn="just">
              <a:lnSpc>
                <a:spcPct val="130000"/>
              </a:lnSpc>
              <a:buFont typeface="Arial"/>
              <a:buChar char="•"/>
            </a:pPr>
            <a:r>
              <a:rPr lang="pt-BR" sz="1500" dirty="0">
                <a:solidFill>
                  <a:srgbClr val="161616"/>
                </a:solidFill>
              </a:rPr>
              <a:t>Frango: 3,3%</a:t>
            </a:r>
          </a:p>
          <a:p>
            <a:pPr marL="807186" lvl="1" indent="-285750" algn="just">
              <a:lnSpc>
                <a:spcPct val="130000"/>
              </a:lnSpc>
              <a:buFont typeface="Arial"/>
              <a:buChar char="•"/>
            </a:pPr>
            <a:r>
              <a:rPr lang="pt-BR" sz="1500" dirty="0">
                <a:solidFill>
                  <a:srgbClr val="161616"/>
                </a:solidFill>
              </a:rPr>
              <a:t>Bovino: 3,0%</a:t>
            </a:r>
          </a:p>
          <a:p>
            <a:pPr marL="285750" indent="-285750" algn="just">
              <a:lnSpc>
                <a:spcPct val="130000"/>
              </a:lnSpc>
              <a:buFont typeface="Arial"/>
              <a:buChar char="•"/>
            </a:pPr>
            <a:r>
              <a:rPr lang="pt-BR" sz="1500" b="1" dirty="0">
                <a:solidFill>
                  <a:srgbClr val="161616"/>
                </a:solidFill>
              </a:rPr>
              <a:t>Departamento de Agricultura dos Estados Unidos (USDA) classifica o Brasil em 2026 como:</a:t>
            </a:r>
          </a:p>
          <a:p>
            <a:pPr marL="807186" lvl="1" indent="-285750" algn="just">
              <a:lnSpc>
                <a:spcPct val="130000"/>
              </a:lnSpc>
              <a:buFont typeface="Arial"/>
              <a:buChar char="•"/>
            </a:pPr>
            <a:r>
              <a:rPr lang="pt-BR" sz="1500" dirty="0">
                <a:solidFill>
                  <a:srgbClr val="161616"/>
                </a:solidFill>
              </a:rPr>
              <a:t>Bovino: 1º exportador mundial</a:t>
            </a:r>
          </a:p>
          <a:p>
            <a:pPr marL="807186" lvl="1" indent="-285750" algn="just">
              <a:lnSpc>
                <a:spcPct val="130000"/>
              </a:lnSpc>
              <a:buFont typeface="Arial"/>
              <a:buChar char="•"/>
            </a:pPr>
            <a:r>
              <a:rPr lang="pt-BR" sz="1500" dirty="0">
                <a:solidFill>
                  <a:srgbClr val="161616"/>
                </a:solidFill>
              </a:rPr>
              <a:t>Frango: 1º exportador</a:t>
            </a:r>
          </a:p>
          <a:p>
            <a:pPr marL="807186" lvl="1" indent="-285750" algn="just">
              <a:lnSpc>
                <a:spcPct val="130000"/>
              </a:lnSpc>
              <a:buFont typeface="Arial"/>
              <a:buChar char="•"/>
            </a:pPr>
            <a:r>
              <a:rPr lang="pt-BR" sz="1500" dirty="0">
                <a:solidFill>
                  <a:srgbClr val="161616"/>
                </a:solidFill>
              </a:rPr>
              <a:t>Suíno: 4º exportador</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chemeClr val="tx1"/>
                </a:solidFill>
              </a:rPr>
              <a:pPr>
                <a:defRPr/>
              </a:pPr>
              <a:t>29</a:t>
            </a:fld>
            <a:endParaRPr lang="pt-BR" dirty="0">
              <a:solidFill>
                <a:schemeClr val="tx1"/>
              </a:solidFill>
            </a:endParaRPr>
          </a:p>
        </p:txBody>
      </p:sp>
      <p:sp>
        <p:nvSpPr>
          <p:cNvPr id="12" name="Rectangle 3">
            <a:extLst>
              <a:ext uri="{FF2B5EF4-FFF2-40B4-BE49-F238E27FC236}">
                <a16:creationId xmlns:a16="http://schemas.microsoft.com/office/drawing/2014/main" id="{F085C605-81CA-4A17-B624-1F93CEB61D0E}"/>
              </a:ext>
            </a:extLst>
          </p:cNvPr>
          <p:cNvSpPr>
            <a:spLocks noChangeArrowheads="1"/>
          </p:cNvSpPr>
          <p:nvPr/>
        </p:nvSpPr>
        <p:spPr bwMode="auto">
          <a:xfrm>
            <a:off x="1458268" y="6641656"/>
            <a:ext cx="5760781" cy="2154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24" tIns="45712" rIns="91424" bIns="45712" numCol="1" anchor="ctr" anchorCtr="0" compatLnSpc="1">
            <a:prstTxWarp prst="textNoShape">
              <a:avLst/>
            </a:prstTxWarp>
            <a:spAutoFit/>
          </a:bodyPr>
          <a:lstStyle/>
          <a:p>
            <a:pPr lvl="0" algn="just" eaLnBrk="0" hangingPunct="0"/>
            <a:r>
              <a:rPr lang="pt-BR" altLang="pt-BR" sz="800" dirty="0">
                <a:solidFill>
                  <a:schemeClr val="bg2"/>
                </a:solidFill>
                <a:latin typeface="Calibri" panose="020F0502020204030204" pitchFamily="34" charset="0"/>
                <a:ea typeface="Times New Roman" panose="02020603050405020304" pitchFamily="18" charset="0"/>
                <a:cs typeface="Times New Roman" panose="02020603050405020304" pitchFamily="18" charset="0"/>
              </a:rPr>
              <a:t>Fonte: Ministério da Agricultura, Pecuária e Abastecimento – “Brasil – projeções do agronegócio 2016/2017 a 2026/2027”, p. 69</a:t>
            </a:r>
            <a:endParaRPr lang="pt-BR" altLang="pt-BR" sz="800" dirty="0">
              <a:solidFill>
                <a:schemeClr val="bg2"/>
              </a:solidFill>
              <a:latin typeface="Arial" panose="020B0604020202020204" pitchFamily="34" charset="0"/>
            </a:endParaRPr>
          </a:p>
        </p:txBody>
      </p:sp>
    </p:spTree>
    <p:extLst>
      <p:ext uri="{BB962C8B-B14F-4D97-AF65-F5344CB8AC3E}">
        <p14:creationId xmlns:p14="http://schemas.microsoft.com/office/powerpoint/2010/main" val="2895630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ZPE - </a:t>
            </a:r>
            <a:r>
              <a:rPr lang="en-US" sz="1500" dirty="0" err="1">
                <a:solidFill>
                  <a:srgbClr val="363636"/>
                </a:solidFill>
                <a:latin typeface="+mn-lt"/>
                <a:cs typeface="Times New Roman" panose="02020603050405020304" pitchFamily="18" charset="0"/>
              </a:rPr>
              <a:t>Experiência</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Internacional</a:t>
            </a:r>
            <a:endParaRPr lang="en-US" sz="1500" dirty="0">
              <a:solidFill>
                <a:srgbClr val="363636"/>
              </a:solidFill>
              <a:latin typeface="+mn-lt"/>
              <a:cs typeface="Times New Roman" panose="02020603050405020304" pitchFamily="18" charset="0"/>
            </a:endParaRPr>
          </a:p>
        </p:txBody>
      </p:sp>
      <p:grpSp>
        <p:nvGrpSpPr>
          <p:cNvPr id="33" name="Group 32"/>
          <p:cNvGrpSpPr/>
          <p:nvPr/>
        </p:nvGrpSpPr>
        <p:grpSpPr>
          <a:xfrm>
            <a:off x="0" y="3483094"/>
            <a:ext cx="10693400" cy="1628232"/>
            <a:chOff x="0" y="2980066"/>
            <a:chExt cx="9810899" cy="1451571"/>
          </a:xfrm>
          <a:effectLst/>
        </p:grpSpPr>
        <p:pic>
          <p:nvPicPr>
            <p:cNvPr id="8" name="Picture 17"/>
            <p:cNvPicPr>
              <a:picLocks noChangeArrowheads="1"/>
            </p:cNvPicPr>
            <p:nvPr/>
          </p:nvPicPr>
          <p:blipFill rotWithShape="1">
            <a:blip r:embed="rId3"/>
            <a:srcRect l="3221" t="3874" r="5464"/>
            <a:stretch/>
          </p:blipFill>
          <p:spPr bwMode="auto">
            <a:xfrm>
              <a:off x="7880434" y="2980066"/>
              <a:ext cx="1930465" cy="1451571"/>
            </a:xfrm>
            <a:prstGeom prst="rect">
              <a:avLst/>
            </a:prstGeom>
            <a:ln>
              <a:noFill/>
            </a:ln>
            <a:effectLst/>
          </p:spPr>
        </p:pic>
        <p:pic>
          <p:nvPicPr>
            <p:cNvPr id="11" name="Picture 20"/>
            <p:cNvPicPr>
              <a:picLocks noChangeArrowheads="1"/>
            </p:cNvPicPr>
            <p:nvPr/>
          </p:nvPicPr>
          <p:blipFill>
            <a:blip r:embed="rId4"/>
            <a:srcRect/>
            <a:stretch>
              <a:fillRect/>
            </a:stretch>
          </p:blipFill>
          <p:spPr bwMode="auto">
            <a:xfrm>
              <a:off x="5889767" y="2980394"/>
              <a:ext cx="1988622" cy="1420444"/>
            </a:xfrm>
            <a:prstGeom prst="rect">
              <a:avLst/>
            </a:prstGeom>
            <a:ln>
              <a:noFill/>
            </a:ln>
            <a:effectLst/>
          </p:spPr>
        </p:pic>
        <p:pic>
          <p:nvPicPr>
            <p:cNvPr id="10" name="Picture 19"/>
            <p:cNvPicPr>
              <a:picLocks noChangeAspect="1" noChangeArrowheads="1"/>
            </p:cNvPicPr>
            <p:nvPr/>
          </p:nvPicPr>
          <p:blipFill>
            <a:blip r:embed="rId5"/>
            <a:srcRect/>
            <a:stretch>
              <a:fillRect/>
            </a:stretch>
          </p:blipFill>
          <p:spPr bwMode="auto">
            <a:xfrm>
              <a:off x="1962324" y="2988542"/>
              <a:ext cx="2025379" cy="1404057"/>
            </a:xfrm>
            <a:prstGeom prst="rect">
              <a:avLst/>
            </a:prstGeom>
            <a:ln>
              <a:noFill/>
            </a:ln>
            <a:effectLst/>
          </p:spPr>
        </p:pic>
        <p:pic>
          <p:nvPicPr>
            <p:cNvPr id="9" name="Picture 18"/>
            <p:cNvPicPr>
              <a:picLocks noChangeAspect="1" noChangeArrowheads="1"/>
            </p:cNvPicPr>
            <p:nvPr/>
          </p:nvPicPr>
          <p:blipFill>
            <a:blip r:embed="rId6"/>
            <a:srcRect/>
            <a:stretch>
              <a:fillRect/>
            </a:stretch>
          </p:blipFill>
          <p:spPr bwMode="auto">
            <a:xfrm>
              <a:off x="3978548" y="2988543"/>
              <a:ext cx="1915606" cy="1404057"/>
            </a:xfrm>
            <a:prstGeom prst="rect">
              <a:avLst/>
            </a:prstGeom>
            <a:ln>
              <a:noFill/>
            </a:ln>
            <a:effectLst/>
          </p:spPr>
        </p:pic>
        <p:pic>
          <p:nvPicPr>
            <p:cNvPr id="7" name="Picture 14"/>
            <p:cNvPicPr>
              <a:picLocks noChangeArrowheads="1"/>
            </p:cNvPicPr>
            <p:nvPr/>
          </p:nvPicPr>
          <p:blipFill>
            <a:blip r:embed="rId7"/>
            <a:srcRect/>
            <a:stretch>
              <a:fillRect/>
            </a:stretch>
          </p:blipFill>
          <p:spPr bwMode="auto">
            <a:xfrm>
              <a:off x="0" y="2988542"/>
              <a:ext cx="1998574" cy="1427552"/>
            </a:xfrm>
            <a:prstGeom prst="rect">
              <a:avLst/>
            </a:prstGeom>
            <a:ln>
              <a:noFill/>
            </a:ln>
            <a:effectLst/>
          </p:spPr>
        </p:pic>
      </p:grpSp>
      <p:sp>
        <p:nvSpPr>
          <p:cNvPr id="34" name="Rectangle 33"/>
          <p:cNvSpPr/>
          <p:nvPr/>
        </p:nvSpPr>
        <p:spPr>
          <a:xfrm>
            <a:off x="0" y="5004767"/>
            <a:ext cx="2178348" cy="432048"/>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2" name="CaixaDeTexto 1"/>
          <p:cNvSpPr txBox="1"/>
          <p:nvPr/>
        </p:nvSpPr>
        <p:spPr>
          <a:xfrm>
            <a:off x="0" y="5076775"/>
            <a:ext cx="2178348" cy="323117"/>
          </a:xfrm>
          <a:prstGeom prst="rect">
            <a:avLst/>
          </a:prstGeom>
          <a:noFill/>
        </p:spPr>
        <p:txBody>
          <a:bodyPr wrap="square" lIns="91392" tIns="45696" rIns="91392" bIns="45696" rtlCol="0">
            <a:spAutoFit/>
          </a:bodyPr>
          <a:lstStyle/>
          <a:p>
            <a:pPr algn="ctr"/>
            <a:r>
              <a:rPr lang="pt-BR" sz="1500" dirty="0"/>
              <a:t>EUA</a:t>
            </a:r>
          </a:p>
        </p:txBody>
      </p:sp>
      <p:sp>
        <p:nvSpPr>
          <p:cNvPr id="35" name="Rectangle 34"/>
          <p:cNvSpPr/>
          <p:nvPr/>
        </p:nvSpPr>
        <p:spPr>
          <a:xfrm>
            <a:off x="2178348" y="5004767"/>
            <a:ext cx="2160240" cy="432048"/>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3" name="CaixaDeTexto 38"/>
          <p:cNvSpPr txBox="1"/>
          <p:nvPr/>
        </p:nvSpPr>
        <p:spPr>
          <a:xfrm>
            <a:off x="2178348" y="5046594"/>
            <a:ext cx="2160240" cy="323117"/>
          </a:xfrm>
          <a:prstGeom prst="rect">
            <a:avLst/>
          </a:prstGeom>
          <a:noFill/>
        </p:spPr>
        <p:txBody>
          <a:bodyPr wrap="square" lIns="91392" tIns="45696" rIns="91392" bIns="45696" rtlCol="0">
            <a:spAutoFit/>
          </a:bodyPr>
          <a:lstStyle/>
          <a:p>
            <a:pPr algn="ctr"/>
            <a:r>
              <a:rPr lang="pt-BR" sz="1500" dirty="0">
                <a:solidFill>
                  <a:srgbClr val="FFFFFF"/>
                </a:solidFill>
              </a:rPr>
              <a:t>Colômbia</a:t>
            </a:r>
          </a:p>
        </p:txBody>
      </p:sp>
      <p:sp>
        <p:nvSpPr>
          <p:cNvPr id="36" name="Rectangle 35"/>
          <p:cNvSpPr/>
          <p:nvPr/>
        </p:nvSpPr>
        <p:spPr>
          <a:xfrm>
            <a:off x="4338588" y="5004767"/>
            <a:ext cx="2088232" cy="432048"/>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37" name="Rectangle 36"/>
          <p:cNvSpPr/>
          <p:nvPr/>
        </p:nvSpPr>
        <p:spPr>
          <a:xfrm>
            <a:off x="6426820" y="5004767"/>
            <a:ext cx="2178348" cy="432048"/>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39" name="Rectangle 38"/>
          <p:cNvSpPr/>
          <p:nvPr/>
        </p:nvSpPr>
        <p:spPr>
          <a:xfrm>
            <a:off x="8587060" y="5001629"/>
            <a:ext cx="2106340" cy="434738"/>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6" name="CaixaDeTexto 41"/>
          <p:cNvSpPr txBox="1"/>
          <p:nvPr/>
        </p:nvSpPr>
        <p:spPr>
          <a:xfrm>
            <a:off x="8587060" y="5046594"/>
            <a:ext cx="2106339" cy="323117"/>
          </a:xfrm>
          <a:prstGeom prst="rect">
            <a:avLst/>
          </a:prstGeom>
          <a:noFill/>
        </p:spPr>
        <p:txBody>
          <a:bodyPr wrap="square" lIns="91392" tIns="45696" rIns="91392" bIns="45696" rtlCol="0">
            <a:spAutoFit/>
          </a:bodyPr>
          <a:lstStyle/>
          <a:p>
            <a:pPr algn="ctr"/>
            <a:r>
              <a:rPr lang="pt-BR" sz="1500" dirty="0">
                <a:solidFill>
                  <a:srgbClr val="FFFFFF"/>
                </a:solidFill>
              </a:rPr>
              <a:t>Uruguai</a:t>
            </a:r>
          </a:p>
        </p:txBody>
      </p:sp>
      <p:sp>
        <p:nvSpPr>
          <p:cNvPr id="15" name="CaixaDeTexto 40"/>
          <p:cNvSpPr txBox="1"/>
          <p:nvPr/>
        </p:nvSpPr>
        <p:spPr>
          <a:xfrm>
            <a:off x="6426820" y="5046594"/>
            <a:ext cx="2160240" cy="323117"/>
          </a:xfrm>
          <a:prstGeom prst="rect">
            <a:avLst/>
          </a:prstGeom>
          <a:noFill/>
        </p:spPr>
        <p:txBody>
          <a:bodyPr wrap="square" lIns="91392" tIns="45696" rIns="91392" bIns="45696" rtlCol="0">
            <a:spAutoFit/>
          </a:bodyPr>
          <a:lstStyle/>
          <a:p>
            <a:pPr algn="ctr"/>
            <a:r>
              <a:rPr lang="pt-BR" sz="1500" dirty="0">
                <a:solidFill>
                  <a:srgbClr val="FFFFFF"/>
                </a:solidFill>
              </a:rPr>
              <a:t>Omã</a:t>
            </a:r>
          </a:p>
        </p:txBody>
      </p:sp>
      <p:sp>
        <p:nvSpPr>
          <p:cNvPr id="14" name="CaixaDeTexto 39"/>
          <p:cNvSpPr txBox="1"/>
          <p:nvPr/>
        </p:nvSpPr>
        <p:spPr>
          <a:xfrm>
            <a:off x="4338588" y="5046594"/>
            <a:ext cx="2088232" cy="323117"/>
          </a:xfrm>
          <a:prstGeom prst="rect">
            <a:avLst/>
          </a:prstGeom>
          <a:noFill/>
        </p:spPr>
        <p:txBody>
          <a:bodyPr wrap="square" lIns="91392" tIns="45696" rIns="91392" bIns="45696" rtlCol="0">
            <a:spAutoFit/>
          </a:bodyPr>
          <a:lstStyle/>
          <a:p>
            <a:pPr algn="ctr"/>
            <a:r>
              <a:rPr lang="pt-BR" sz="1500" dirty="0">
                <a:solidFill>
                  <a:srgbClr val="FFFFFF"/>
                </a:solidFill>
              </a:rPr>
              <a:t>China</a:t>
            </a:r>
          </a:p>
        </p:txBody>
      </p:sp>
      <p:cxnSp>
        <p:nvCxnSpPr>
          <p:cNvPr id="20" name="Straight Connector 19"/>
          <p:cNvCxnSpPr/>
          <p:nvPr/>
        </p:nvCxnSpPr>
        <p:spPr>
          <a:xfrm>
            <a:off x="810196" y="1044327"/>
            <a:ext cx="0" cy="1872208"/>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261462"/>
            <a:ext cx="5832648" cy="1367041"/>
          </a:xfrm>
          <a:prstGeom prst="rect">
            <a:avLst/>
          </a:prstGeom>
        </p:spPr>
        <p:txBody>
          <a:bodyPr wrap="square">
            <a:spAutoFit/>
          </a:bodyPr>
          <a:lstStyle/>
          <a:p>
            <a:pPr>
              <a:lnSpc>
                <a:spcPct val="120000"/>
              </a:lnSpc>
            </a:pPr>
            <a:r>
              <a:rPr lang="pt-BR" sz="3500" b="1" dirty="0">
                <a:solidFill>
                  <a:srgbClr val="196666"/>
                </a:solidFill>
              </a:rPr>
              <a:t>“</a:t>
            </a:r>
            <a:r>
              <a:rPr lang="pt-BR" sz="3500" b="1" dirty="0" err="1">
                <a:solidFill>
                  <a:srgbClr val="196666"/>
                </a:solidFill>
              </a:rPr>
              <a:t>ZPEs</a:t>
            </a:r>
            <a:r>
              <a:rPr lang="pt-BR" sz="3500" b="1" dirty="0">
                <a:solidFill>
                  <a:srgbClr val="196666"/>
                </a:solidFill>
              </a:rPr>
              <a:t>”: </a:t>
            </a:r>
          </a:p>
          <a:p>
            <a:pPr>
              <a:lnSpc>
                <a:spcPct val="120000"/>
              </a:lnSpc>
            </a:pPr>
            <a:r>
              <a:rPr lang="pt-BR" sz="3500" b="1" dirty="0">
                <a:solidFill>
                  <a:srgbClr val="196666"/>
                </a:solidFill>
              </a:rPr>
              <a:t>Ampla Utilização</a:t>
            </a:r>
          </a:p>
        </p:txBody>
      </p:sp>
      <p:sp>
        <p:nvSpPr>
          <p:cNvPr id="17" name="Rounded Rectangle 103"/>
          <p:cNvSpPr/>
          <p:nvPr/>
        </p:nvSpPr>
        <p:spPr>
          <a:xfrm>
            <a:off x="738188" y="5652919"/>
            <a:ext cx="3960440" cy="72000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p>
            <a:pPr marL="285750" indent="-285750" algn="just">
              <a:lnSpc>
                <a:spcPct val="70000"/>
              </a:lnSpc>
              <a:buFont typeface="Arial"/>
              <a:buChar char="•"/>
            </a:pPr>
            <a:r>
              <a:rPr lang="pt-BR" sz="2000" b="1" dirty="0">
                <a:solidFill>
                  <a:srgbClr val="161616"/>
                </a:solidFill>
              </a:rPr>
              <a:t>3.500 “ZPEs” </a:t>
            </a:r>
          </a:p>
          <a:p>
            <a:pPr marL="171450" indent="-171450" algn="just">
              <a:lnSpc>
                <a:spcPct val="70000"/>
              </a:lnSpc>
              <a:buFont typeface="Arial"/>
              <a:buChar char="•"/>
            </a:pPr>
            <a:endParaRPr lang="pt-BR" sz="2000" b="1" dirty="0">
              <a:solidFill>
                <a:srgbClr val="161616"/>
              </a:solidFill>
            </a:endParaRPr>
          </a:p>
          <a:p>
            <a:pPr marL="285750" indent="-285750" algn="just">
              <a:lnSpc>
                <a:spcPct val="70000"/>
              </a:lnSpc>
              <a:buFont typeface="Arial"/>
              <a:buChar char="•"/>
            </a:pPr>
            <a:r>
              <a:rPr lang="pt-BR" sz="2000" b="1" dirty="0">
                <a:solidFill>
                  <a:srgbClr val="161616"/>
                </a:solidFill>
              </a:rPr>
              <a:t>135 países </a:t>
            </a:r>
            <a:r>
              <a:rPr lang="pt-BR" sz="1500" dirty="0">
                <a:solidFill>
                  <a:srgbClr val="161616"/>
                </a:solidFill>
              </a:rPr>
              <a:t>(AZFA, 2017)</a:t>
            </a:r>
          </a:p>
        </p:txBody>
      </p:sp>
      <p:sp>
        <p:nvSpPr>
          <p:cNvPr id="18" name="Rounded Rectangle 103"/>
          <p:cNvSpPr/>
          <p:nvPr/>
        </p:nvSpPr>
        <p:spPr>
          <a:xfrm>
            <a:off x="5029132" y="5652919"/>
            <a:ext cx="5502144" cy="72000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p>
            <a:pPr marL="285750" indent="-285750" algn="just">
              <a:lnSpc>
                <a:spcPct val="70000"/>
              </a:lnSpc>
              <a:buFont typeface="Arial"/>
              <a:buChar char="•"/>
            </a:pPr>
            <a:r>
              <a:rPr lang="pt-BR" sz="2000" b="1" dirty="0">
                <a:solidFill>
                  <a:srgbClr val="161616"/>
                </a:solidFill>
              </a:rPr>
              <a:t>Exportações: US$ 850 bi </a:t>
            </a:r>
            <a:r>
              <a:rPr lang="pt-BR" sz="1500" dirty="0">
                <a:solidFill>
                  <a:srgbClr val="161616"/>
                </a:solidFill>
              </a:rPr>
              <a:t>(AZFA, 2017)</a:t>
            </a:r>
            <a:endParaRPr lang="pt-BR" sz="1500" b="1" dirty="0">
              <a:solidFill>
                <a:srgbClr val="161616"/>
              </a:solidFill>
            </a:endParaRPr>
          </a:p>
          <a:p>
            <a:pPr marL="171450" indent="-171450" algn="just">
              <a:lnSpc>
                <a:spcPct val="70000"/>
              </a:lnSpc>
              <a:buFont typeface="Arial"/>
              <a:buChar char="•"/>
            </a:pPr>
            <a:endParaRPr lang="pt-BR" sz="2000" b="1" dirty="0">
              <a:solidFill>
                <a:srgbClr val="161616"/>
              </a:solidFill>
            </a:endParaRPr>
          </a:p>
          <a:p>
            <a:pPr marL="285750" indent="-285750" algn="just">
              <a:lnSpc>
                <a:spcPct val="70000"/>
              </a:lnSpc>
              <a:buFont typeface="Arial"/>
              <a:buChar char="•"/>
            </a:pPr>
            <a:r>
              <a:rPr lang="pt-BR" sz="2000" b="1" dirty="0">
                <a:solidFill>
                  <a:srgbClr val="161616"/>
                </a:solidFill>
              </a:rPr>
              <a:t>Empregos: 70 milhões </a:t>
            </a:r>
            <a:r>
              <a:rPr lang="pt-BR" sz="1500" dirty="0">
                <a:solidFill>
                  <a:srgbClr val="161616"/>
                </a:solidFill>
              </a:rPr>
              <a:t>(AZFA, 2017)</a:t>
            </a:r>
          </a:p>
        </p:txBody>
      </p:sp>
      <p:pic>
        <p:nvPicPr>
          <p:cNvPr id="47" name="Picture 4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3</a:t>
            </a:fld>
            <a:endParaRPr lang="pt-BR" dirty="0">
              <a:solidFill>
                <a:srgbClr val="FFFFFF"/>
              </a:solidFill>
            </a:endParaRPr>
          </a:p>
        </p:txBody>
      </p:sp>
    </p:spTree>
    <p:extLst>
      <p:ext uri="{BB962C8B-B14F-4D97-AF65-F5344CB8AC3E}">
        <p14:creationId xmlns:p14="http://schemas.microsoft.com/office/powerpoint/2010/main" val="30477969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Projeções</a:t>
            </a:r>
            <a:r>
              <a:rPr lang="en-US" sz="1500" dirty="0">
                <a:solidFill>
                  <a:srgbClr val="363636"/>
                </a:solidFill>
                <a:latin typeface="+mn-lt"/>
                <a:cs typeface="Times New Roman" panose="02020603050405020304" pitchFamily="18" charset="0"/>
              </a:rPr>
              <a:t> do </a:t>
            </a:r>
            <a:r>
              <a:rPr lang="en-US" sz="1500" dirty="0" err="1">
                <a:solidFill>
                  <a:srgbClr val="363636"/>
                </a:solidFill>
                <a:latin typeface="+mn-lt"/>
                <a:cs typeface="Times New Roman" panose="02020603050405020304" pitchFamily="18" charset="0"/>
              </a:rPr>
              <a:t>Agronegócio</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712968" cy="1015663"/>
          </a:xfrm>
          <a:prstGeom prst="rect">
            <a:avLst/>
          </a:prstGeom>
        </p:spPr>
        <p:txBody>
          <a:bodyPr wrap="square">
            <a:spAutoFit/>
          </a:bodyPr>
          <a:lstStyle/>
          <a:p>
            <a:pPr>
              <a:lnSpc>
                <a:spcPct val="120000"/>
              </a:lnSpc>
            </a:pPr>
            <a:r>
              <a:rPr lang="pt-BR" sz="2500" b="1" dirty="0">
                <a:solidFill>
                  <a:srgbClr val="196666"/>
                </a:solidFill>
              </a:rPr>
              <a:t>Projeções do Agronegócio 2016/17 – 2026/27: </a:t>
            </a:r>
          </a:p>
          <a:p>
            <a:pPr>
              <a:lnSpc>
                <a:spcPct val="120000"/>
              </a:lnSpc>
            </a:pPr>
            <a:r>
              <a:rPr lang="pt-BR" sz="2500" b="1" dirty="0">
                <a:solidFill>
                  <a:srgbClr val="196666"/>
                </a:solidFill>
              </a:rPr>
              <a:t>oportunidades de Investimentos</a:t>
            </a:r>
          </a:p>
        </p:txBody>
      </p:sp>
      <p:sp>
        <p:nvSpPr>
          <p:cNvPr id="17" name="Rounded Rectangle 103"/>
          <p:cNvSpPr/>
          <p:nvPr/>
        </p:nvSpPr>
        <p:spPr>
          <a:xfrm>
            <a:off x="882204" y="2317006"/>
            <a:ext cx="8712968" cy="408212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pPr>
              <a:lnSpc>
                <a:spcPct val="130000"/>
              </a:lnSpc>
            </a:pPr>
            <a:r>
              <a:rPr lang="pt-BR" sz="1500" b="1" dirty="0">
                <a:solidFill>
                  <a:srgbClr val="161616"/>
                </a:solidFill>
              </a:rPr>
              <a:t>Ministério da Agricultura, Pecuária e Abastecimento – projeções</a:t>
            </a:r>
          </a:p>
          <a:p>
            <a:pPr algn="just">
              <a:lnSpc>
                <a:spcPct val="130000"/>
              </a:lnSpc>
            </a:pPr>
            <a:endParaRPr lang="pt-BR" sz="1500" b="1" dirty="0">
              <a:solidFill>
                <a:srgbClr val="161616"/>
              </a:solidFill>
            </a:endParaRPr>
          </a:p>
          <a:p>
            <a:pPr marL="285750" indent="-285750" algn="just">
              <a:lnSpc>
                <a:spcPct val="130000"/>
              </a:lnSpc>
              <a:buFont typeface="Arial" panose="020B0604020202020204" pitchFamily="34" charset="0"/>
              <a:buChar char="•"/>
            </a:pPr>
            <a:r>
              <a:rPr lang="pt-BR" sz="1500" b="1" dirty="0">
                <a:solidFill>
                  <a:srgbClr val="161616"/>
                </a:solidFill>
              </a:rPr>
              <a:t>Exportações de carnes ao final do período: 10,0 milhões de toneladas  </a:t>
            </a:r>
          </a:p>
          <a:p>
            <a:pPr marL="807186" lvl="1" indent="-285750" algn="just">
              <a:lnSpc>
                <a:spcPct val="130000"/>
              </a:lnSpc>
              <a:buFont typeface="Arial" panose="020B0604020202020204" pitchFamily="34" charset="0"/>
              <a:buChar char="•"/>
            </a:pPr>
            <a:r>
              <a:rPr lang="pt-BR" sz="1500" b="1" dirty="0">
                <a:solidFill>
                  <a:srgbClr val="161616"/>
                </a:solidFill>
              </a:rPr>
              <a:t>Aumento de 37,5% (2,62 milhões toneladas de acréscimo)</a:t>
            </a:r>
          </a:p>
          <a:p>
            <a:pPr marL="1328622" lvl="2" indent="-285750" algn="just">
              <a:lnSpc>
                <a:spcPct val="130000"/>
              </a:lnSpc>
              <a:buFont typeface="Arial"/>
              <a:buChar char="•"/>
            </a:pPr>
            <a:r>
              <a:rPr lang="pt-BR" sz="1500" dirty="0">
                <a:solidFill>
                  <a:srgbClr val="161616"/>
                </a:solidFill>
              </a:rPr>
              <a:t>Frango: 61,5% do acréscimo</a:t>
            </a:r>
          </a:p>
          <a:p>
            <a:pPr marL="1328622" lvl="2" indent="-285750" algn="just">
              <a:lnSpc>
                <a:spcPct val="130000"/>
              </a:lnSpc>
              <a:buFont typeface="Arial"/>
              <a:buChar char="•"/>
            </a:pPr>
            <a:r>
              <a:rPr lang="pt-BR" sz="1500" dirty="0">
                <a:solidFill>
                  <a:srgbClr val="161616"/>
                </a:solidFill>
              </a:rPr>
              <a:t>Bovino: 24,0% </a:t>
            </a:r>
          </a:p>
          <a:p>
            <a:pPr marL="1328622" lvl="2" indent="-285750" algn="just">
              <a:lnSpc>
                <a:spcPct val="130000"/>
              </a:lnSpc>
              <a:buFont typeface="Arial"/>
              <a:buChar char="•"/>
            </a:pPr>
            <a:r>
              <a:rPr lang="pt-BR" sz="1500" dirty="0">
                <a:solidFill>
                  <a:srgbClr val="161616"/>
                </a:solidFill>
              </a:rPr>
              <a:t>Suíno: 14,0%</a:t>
            </a:r>
          </a:p>
          <a:p>
            <a:pPr marL="285750" indent="-285750" algn="just">
              <a:lnSpc>
                <a:spcPct val="130000"/>
              </a:lnSpc>
              <a:buFont typeface="Arial"/>
              <a:buChar char="•"/>
            </a:pPr>
            <a:r>
              <a:rPr lang="pt-BR" sz="1500" b="1" dirty="0">
                <a:solidFill>
                  <a:srgbClr val="161616"/>
                </a:solidFill>
              </a:rPr>
              <a:t>Principais mercados:</a:t>
            </a:r>
          </a:p>
          <a:p>
            <a:pPr marL="807186" lvl="1" indent="-285750" algn="just">
              <a:lnSpc>
                <a:spcPct val="130000"/>
              </a:lnSpc>
              <a:buFont typeface="Arial"/>
              <a:buChar char="•"/>
            </a:pPr>
            <a:r>
              <a:rPr lang="pt-BR" sz="1500" b="1" dirty="0">
                <a:solidFill>
                  <a:srgbClr val="161616"/>
                </a:solidFill>
              </a:rPr>
              <a:t>Bovino</a:t>
            </a:r>
            <a:r>
              <a:rPr lang="pt-BR" sz="1500" dirty="0">
                <a:solidFill>
                  <a:srgbClr val="161616"/>
                </a:solidFill>
              </a:rPr>
              <a:t>: Hong Kong, China, Rússia, Irã, Estados Unidos </a:t>
            </a:r>
          </a:p>
          <a:p>
            <a:pPr marL="807186" lvl="1" indent="-285750" algn="just">
              <a:lnSpc>
                <a:spcPct val="130000"/>
              </a:lnSpc>
              <a:buFont typeface="Arial"/>
              <a:buChar char="•"/>
            </a:pPr>
            <a:r>
              <a:rPr lang="pt-BR" sz="1500" b="1" dirty="0">
                <a:solidFill>
                  <a:srgbClr val="161616"/>
                </a:solidFill>
              </a:rPr>
              <a:t>Frango</a:t>
            </a:r>
            <a:r>
              <a:rPr lang="pt-BR" sz="1500" dirty="0">
                <a:solidFill>
                  <a:srgbClr val="161616"/>
                </a:solidFill>
              </a:rPr>
              <a:t>: Arábia Saudita, Japão, China, Emirados Árabes Unidos, Hong Kong</a:t>
            </a:r>
          </a:p>
          <a:p>
            <a:pPr marL="807186" lvl="1" indent="-285750" algn="just">
              <a:lnSpc>
                <a:spcPct val="130000"/>
              </a:lnSpc>
              <a:buFont typeface="Arial"/>
              <a:buChar char="•"/>
            </a:pPr>
            <a:r>
              <a:rPr lang="pt-BR" sz="1500" b="1" dirty="0">
                <a:solidFill>
                  <a:srgbClr val="161616"/>
                </a:solidFill>
              </a:rPr>
              <a:t>Suíno</a:t>
            </a:r>
            <a:r>
              <a:rPr lang="pt-BR" sz="1500" dirty="0">
                <a:solidFill>
                  <a:srgbClr val="161616"/>
                </a:solidFill>
              </a:rPr>
              <a:t>: Rússia e Hong Kong.</a:t>
            </a:r>
          </a:p>
          <a:p>
            <a:pPr marL="285750" indent="-285750" algn="just">
              <a:lnSpc>
                <a:spcPct val="130000"/>
              </a:lnSpc>
              <a:buFont typeface="Arial"/>
              <a:buChar char="•"/>
            </a:pPr>
            <a:endParaRPr lang="pt-BR" sz="1500" dirty="0">
              <a:solidFill>
                <a:srgbClr val="161616"/>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chemeClr val="tx1"/>
                </a:solidFill>
              </a:rPr>
              <a:pPr>
                <a:defRPr/>
              </a:pPr>
              <a:t>30</a:t>
            </a:fld>
            <a:endParaRPr lang="pt-BR" dirty="0">
              <a:solidFill>
                <a:schemeClr val="tx1"/>
              </a:solidFill>
            </a:endParaRPr>
          </a:p>
        </p:txBody>
      </p:sp>
      <p:sp>
        <p:nvSpPr>
          <p:cNvPr id="12" name="Rectangle 3">
            <a:extLst>
              <a:ext uri="{FF2B5EF4-FFF2-40B4-BE49-F238E27FC236}">
                <a16:creationId xmlns:a16="http://schemas.microsoft.com/office/drawing/2014/main" id="{F085C605-81CA-4A17-B624-1F93CEB61D0E}"/>
              </a:ext>
            </a:extLst>
          </p:cNvPr>
          <p:cNvSpPr>
            <a:spLocks noChangeArrowheads="1"/>
          </p:cNvSpPr>
          <p:nvPr/>
        </p:nvSpPr>
        <p:spPr bwMode="auto">
          <a:xfrm>
            <a:off x="1458268" y="6641656"/>
            <a:ext cx="5760781" cy="2154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24" tIns="45712" rIns="91424" bIns="45712" numCol="1" anchor="ctr" anchorCtr="0" compatLnSpc="1">
            <a:prstTxWarp prst="textNoShape">
              <a:avLst/>
            </a:prstTxWarp>
            <a:spAutoFit/>
          </a:bodyPr>
          <a:lstStyle/>
          <a:p>
            <a:pPr lvl="0" algn="just" eaLnBrk="0" hangingPunct="0"/>
            <a:r>
              <a:rPr lang="pt-BR" altLang="pt-BR" sz="800" dirty="0">
                <a:solidFill>
                  <a:schemeClr val="bg2"/>
                </a:solidFill>
                <a:latin typeface="Calibri" panose="020F0502020204030204" pitchFamily="34" charset="0"/>
                <a:ea typeface="Times New Roman" panose="02020603050405020304" pitchFamily="18" charset="0"/>
                <a:cs typeface="Times New Roman" panose="02020603050405020304" pitchFamily="18" charset="0"/>
              </a:rPr>
              <a:t>Fonte: Ministério da Agricultura, Pecuária e Abastecimento – “Brasil – projeções do agronegócio 2016/2017 a 2026/2027”, p. 70</a:t>
            </a:r>
            <a:endParaRPr lang="pt-BR" altLang="pt-BR" sz="800" dirty="0">
              <a:solidFill>
                <a:schemeClr val="bg2"/>
              </a:solidFill>
              <a:latin typeface="Arial" panose="020B0604020202020204" pitchFamily="34" charset="0"/>
            </a:endParaRPr>
          </a:p>
        </p:txBody>
      </p:sp>
    </p:spTree>
    <p:extLst>
      <p:ext uri="{BB962C8B-B14F-4D97-AF65-F5344CB8AC3E}">
        <p14:creationId xmlns:p14="http://schemas.microsoft.com/office/powerpoint/2010/main" val="40228685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Projeções</a:t>
            </a:r>
            <a:r>
              <a:rPr lang="en-US" sz="1500" dirty="0">
                <a:solidFill>
                  <a:srgbClr val="363636"/>
                </a:solidFill>
                <a:latin typeface="+mn-lt"/>
                <a:cs typeface="Times New Roman" panose="02020603050405020304" pitchFamily="18" charset="0"/>
              </a:rPr>
              <a:t> do </a:t>
            </a:r>
            <a:r>
              <a:rPr lang="en-US" sz="1500" dirty="0" err="1">
                <a:solidFill>
                  <a:srgbClr val="363636"/>
                </a:solidFill>
                <a:latin typeface="+mn-lt"/>
                <a:cs typeface="Times New Roman" panose="02020603050405020304" pitchFamily="18" charset="0"/>
              </a:rPr>
              <a:t>Agronegócio</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712968" cy="1015663"/>
          </a:xfrm>
          <a:prstGeom prst="rect">
            <a:avLst/>
          </a:prstGeom>
        </p:spPr>
        <p:txBody>
          <a:bodyPr wrap="square">
            <a:spAutoFit/>
          </a:bodyPr>
          <a:lstStyle/>
          <a:p>
            <a:pPr>
              <a:lnSpc>
                <a:spcPct val="120000"/>
              </a:lnSpc>
            </a:pPr>
            <a:r>
              <a:rPr lang="pt-BR" sz="2500" b="1" dirty="0">
                <a:solidFill>
                  <a:srgbClr val="196666"/>
                </a:solidFill>
              </a:rPr>
              <a:t>Projeções do Agronegócio 2016/17 – 2026/27: </a:t>
            </a:r>
          </a:p>
          <a:p>
            <a:pPr>
              <a:lnSpc>
                <a:spcPct val="120000"/>
              </a:lnSpc>
            </a:pPr>
            <a:r>
              <a:rPr lang="pt-BR" sz="2500" b="1" dirty="0">
                <a:solidFill>
                  <a:srgbClr val="196666"/>
                </a:solidFill>
              </a:rPr>
              <a:t>Exportação de carnes (mil toneladas)</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chemeClr val="tx1"/>
                </a:solidFill>
              </a:rPr>
              <a:pPr>
                <a:defRPr/>
              </a:pPr>
              <a:t>31</a:t>
            </a:fld>
            <a:endParaRPr lang="pt-BR" dirty="0">
              <a:solidFill>
                <a:schemeClr val="tx1"/>
              </a:solidFill>
            </a:endParaRPr>
          </a:p>
        </p:txBody>
      </p:sp>
      <p:sp>
        <p:nvSpPr>
          <p:cNvPr id="12" name="Rectangle 3">
            <a:extLst>
              <a:ext uri="{FF2B5EF4-FFF2-40B4-BE49-F238E27FC236}">
                <a16:creationId xmlns:a16="http://schemas.microsoft.com/office/drawing/2014/main" id="{F085C605-81CA-4A17-B624-1F93CEB61D0E}"/>
              </a:ext>
            </a:extLst>
          </p:cNvPr>
          <p:cNvSpPr>
            <a:spLocks noChangeArrowheads="1"/>
          </p:cNvSpPr>
          <p:nvPr/>
        </p:nvSpPr>
        <p:spPr bwMode="auto">
          <a:xfrm>
            <a:off x="1458268" y="6742136"/>
            <a:ext cx="5760781" cy="2154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24" tIns="45712" rIns="91424" bIns="45712" numCol="1" anchor="ctr" anchorCtr="0" compatLnSpc="1">
            <a:prstTxWarp prst="textNoShape">
              <a:avLst/>
            </a:prstTxWarp>
            <a:spAutoFit/>
          </a:bodyPr>
          <a:lstStyle/>
          <a:p>
            <a:pPr lvl="0" algn="just" eaLnBrk="0" hangingPunct="0"/>
            <a:r>
              <a:rPr lang="pt-BR" altLang="pt-BR" sz="800" dirty="0">
                <a:solidFill>
                  <a:schemeClr val="bg2"/>
                </a:solidFill>
                <a:latin typeface="Calibri" panose="020F0502020204030204" pitchFamily="34" charset="0"/>
                <a:ea typeface="Times New Roman" panose="02020603050405020304" pitchFamily="18" charset="0"/>
                <a:cs typeface="Times New Roman" panose="02020603050405020304" pitchFamily="18" charset="0"/>
              </a:rPr>
              <a:t>Fonte: Ministério da Agricultura, Pecuária e Abastecimento – “Brasil – projeções do agronegócio 2016/2017 a 2026/2027”, p. 70</a:t>
            </a:r>
            <a:endParaRPr lang="pt-BR" altLang="pt-BR" sz="800" dirty="0">
              <a:solidFill>
                <a:schemeClr val="bg2"/>
              </a:solidFill>
              <a:latin typeface="Arial" panose="020B0604020202020204" pitchFamily="34" charset="0"/>
            </a:endParaRPr>
          </a:p>
        </p:txBody>
      </p:sp>
      <p:pic>
        <p:nvPicPr>
          <p:cNvPr id="3" name="Imagem 2">
            <a:extLst>
              <a:ext uri="{FF2B5EF4-FFF2-40B4-BE49-F238E27FC236}">
                <a16:creationId xmlns:a16="http://schemas.microsoft.com/office/drawing/2014/main" id="{51A973B2-EAF7-43A3-8CA8-A29D879FFCA4}"/>
              </a:ext>
            </a:extLst>
          </p:cNvPr>
          <p:cNvPicPr>
            <a:picLocks noChangeAspect="1"/>
          </p:cNvPicPr>
          <p:nvPr/>
        </p:nvPicPr>
        <p:blipFill>
          <a:blip r:embed="rId4"/>
          <a:stretch>
            <a:fillRect/>
          </a:stretch>
        </p:blipFill>
        <p:spPr>
          <a:xfrm>
            <a:off x="2106340" y="2556495"/>
            <a:ext cx="5760640" cy="4085161"/>
          </a:xfrm>
          <a:prstGeom prst="rect">
            <a:avLst/>
          </a:prstGeom>
        </p:spPr>
      </p:pic>
    </p:spTree>
    <p:extLst>
      <p:ext uri="{BB962C8B-B14F-4D97-AF65-F5344CB8AC3E}">
        <p14:creationId xmlns:p14="http://schemas.microsoft.com/office/powerpoint/2010/main" val="2308337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Projeções</a:t>
            </a:r>
            <a:r>
              <a:rPr lang="en-US" sz="1500" dirty="0">
                <a:solidFill>
                  <a:srgbClr val="363636"/>
                </a:solidFill>
                <a:latin typeface="+mn-lt"/>
                <a:cs typeface="Times New Roman" panose="02020603050405020304" pitchFamily="18" charset="0"/>
              </a:rPr>
              <a:t> do </a:t>
            </a:r>
            <a:r>
              <a:rPr lang="en-US" sz="1500" dirty="0" err="1">
                <a:solidFill>
                  <a:srgbClr val="363636"/>
                </a:solidFill>
                <a:latin typeface="+mn-lt"/>
                <a:cs typeface="Times New Roman" panose="02020603050405020304" pitchFamily="18" charset="0"/>
              </a:rPr>
              <a:t>Agronegócio</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712968" cy="1015663"/>
          </a:xfrm>
          <a:prstGeom prst="rect">
            <a:avLst/>
          </a:prstGeom>
        </p:spPr>
        <p:txBody>
          <a:bodyPr wrap="square">
            <a:spAutoFit/>
          </a:bodyPr>
          <a:lstStyle/>
          <a:p>
            <a:pPr>
              <a:lnSpc>
                <a:spcPct val="120000"/>
              </a:lnSpc>
            </a:pPr>
            <a:r>
              <a:rPr lang="pt-BR" sz="2500" b="1" dirty="0">
                <a:solidFill>
                  <a:srgbClr val="196666"/>
                </a:solidFill>
              </a:rPr>
              <a:t>Projeções do Agronegócio 2016/17 – 2026/27: </a:t>
            </a:r>
          </a:p>
          <a:p>
            <a:pPr>
              <a:lnSpc>
                <a:spcPct val="120000"/>
              </a:lnSpc>
            </a:pPr>
            <a:r>
              <a:rPr lang="pt-BR" sz="2500" b="1" dirty="0">
                <a:solidFill>
                  <a:srgbClr val="196666"/>
                </a:solidFill>
              </a:rPr>
              <a:t>Exportação de carne bovina</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chemeClr val="tx1"/>
                </a:solidFill>
              </a:rPr>
              <a:pPr>
                <a:defRPr/>
              </a:pPr>
              <a:t>32</a:t>
            </a:fld>
            <a:endParaRPr lang="pt-BR" dirty="0">
              <a:solidFill>
                <a:schemeClr val="tx1"/>
              </a:solidFill>
            </a:endParaRPr>
          </a:p>
        </p:txBody>
      </p:sp>
      <p:sp>
        <p:nvSpPr>
          <p:cNvPr id="12" name="Rectangle 3">
            <a:extLst>
              <a:ext uri="{FF2B5EF4-FFF2-40B4-BE49-F238E27FC236}">
                <a16:creationId xmlns:a16="http://schemas.microsoft.com/office/drawing/2014/main" id="{F085C605-81CA-4A17-B624-1F93CEB61D0E}"/>
              </a:ext>
            </a:extLst>
          </p:cNvPr>
          <p:cNvSpPr>
            <a:spLocks noChangeArrowheads="1"/>
          </p:cNvSpPr>
          <p:nvPr/>
        </p:nvSpPr>
        <p:spPr bwMode="auto">
          <a:xfrm>
            <a:off x="1458268" y="6742136"/>
            <a:ext cx="5760781" cy="2154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24" tIns="45712" rIns="91424" bIns="45712" numCol="1" anchor="ctr" anchorCtr="0" compatLnSpc="1">
            <a:prstTxWarp prst="textNoShape">
              <a:avLst/>
            </a:prstTxWarp>
            <a:spAutoFit/>
          </a:bodyPr>
          <a:lstStyle/>
          <a:p>
            <a:pPr lvl="0" algn="just" eaLnBrk="0" hangingPunct="0"/>
            <a:r>
              <a:rPr lang="pt-BR" altLang="pt-BR" sz="800" dirty="0">
                <a:solidFill>
                  <a:schemeClr val="bg2"/>
                </a:solidFill>
                <a:latin typeface="Calibri" panose="020F0502020204030204" pitchFamily="34" charset="0"/>
                <a:ea typeface="Times New Roman" panose="02020603050405020304" pitchFamily="18" charset="0"/>
                <a:cs typeface="Times New Roman" panose="02020603050405020304" pitchFamily="18" charset="0"/>
              </a:rPr>
              <a:t>Fonte: Ministério da Agricultura, Pecuária e Abastecimento – “Brasil – projeções do agronegócio 2016/2017 a 2026/2027”, p. 71</a:t>
            </a:r>
            <a:endParaRPr lang="pt-BR" altLang="pt-BR" sz="800" dirty="0">
              <a:solidFill>
                <a:schemeClr val="bg2"/>
              </a:solidFill>
              <a:latin typeface="Arial" panose="020B0604020202020204" pitchFamily="34" charset="0"/>
            </a:endParaRPr>
          </a:p>
        </p:txBody>
      </p:sp>
      <p:pic>
        <p:nvPicPr>
          <p:cNvPr id="7" name="Imagem 6">
            <a:extLst>
              <a:ext uri="{FF2B5EF4-FFF2-40B4-BE49-F238E27FC236}">
                <a16:creationId xmlns:a16="http://schemas.microsoft.com/office/drawing/2014/main" id="{A2A07773-C80C-4A55-BA90-286BB0196045}"/>
              </a:ext>
            </a:extLst>
          </p:cNvPr>
          <p:cNvPicPr>
            <a:picLocks noChangeAspect="1"/>
          </p:cNvPicPr>
          <p:nvPr/>
        </p:nvPicPr>
        <p:blipFill>
          <a:blip r:embed="rId4"/>
          <a:stretch>
            <a:fillRect/>
          </a:stretch>
        </p:blipFill>
        <p:spPr>
          <a:xfrm>
            <a:off x="1962324" y="2556495"/>
            <a:ext cx="6480720" cy="4012363"/>
          </a:xfrm>
          <a:prstGeom prst="rect">
            <a:avLst/>
          </a:prstGeom>
        </p:spPr>
      </p:pic>
    </p:spTree>
    <p:extLst>
      <p:ext uri="{BB962C8B-B14F-4D97-AF65-F5344CB8AC3E}">
        <p14:creationId xmlns:p14="http://schemas.microsoft.com/office/powerpoint/2010/main" val="33671450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Projeções</a:t>
            </a:r>
            <a:r>
              <a:rPr lang="en-US" sz="1500" dirty="0">
                <a:solidFill>
                  <a:srgbClr val="363636"/>
                </a:solidFill>
                <a:latin typeface="+mn-lt"/>
                <a:cs typeface="Times New Roman" panose="02020603050405020304" pitchFamily="18" charset="0"/>
              </a:rPr>
              <a:t> do </a:t>
            </a:r>
            <a:r>
              <a:rPr lang="en-US" sz="1500" dirty="0" err="1">
                <a:solidFill>
                  <a:srgbClr val="363636"/>
                </a:solidFill>
                <a:latin typeface="+mn-lt"/>
                <a:cs typeface="Times New Roman" panose="02020603050405020304" pitchFamily="18" charset="0"/>
              </a:rPr>
              <a:t>Agronegócio</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712968" cy="1015663"/>
          </a:xfrm>
          <a:prstGeom prst="rect">
            <a:avLst/>
          </a:prstGeom>
        </p:spPr>
        <p:txBody>
          <a:bodyPr wrap="square">
            <a:spAutoFit/>
          </a:bodyPr>
          <a:lstStyle/>
          <a:p>
            <a:pPr>
              <a:lnSpc>
                <a:spcPct val="120000"/>
              </a:lnSpc>
            </a:pPr>
            <a:r>
              <a:rPr lang="pt-BR" sz="2500" b="1" dirty="0">
                <a:solidFill>
                  <a:srgbClr val="196666"/>
                </a:solidFill>
              </a:rPr>
              <a:t>Projeções do Agronegócio 2016/17 – 2026/27: </a:t>
            </a:r>
          </a:p>
          <a:p>
            <a:pPr>
              <a:lnSpc>
                <a:spcPct val="120000"/>
              </a:lnSpc>
            </a:pPr>
            <a:r>
              <a:rPr lang="pt-BR" sz="2500" b="1" dirty="0">
                <a:solidFill>
                  <a:srgbClr val="196666"/>
                </a:solidFill>
              </a:rPr>
              <a:t>Exportação de carne suína</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chemeClr val="tx1"/>
                </a:solidFill>
              </a:rPr>
              <a:pPr>
                <a:defRPr/>
              </a:pPr>
              <a:t>33</a:t>
            </a:fld>
            <a:endParaRPr lang="pt-BR" dirty="0">
              <a:solidFill>
                <a:schemeClr val="tx1"/>
              </a:solidFill>
            </a:endParaRPr>
          </a:p>
        </p:txBody>
      </p:sp>
      <p:sp>
        <p:nvSpPr>
          <p:cNvPr id="12" name="Rectangle 3">
            <a:extLst>
              <a:ext uri="{FF2B5EF4-FFF2-40B4-BE49-F238E27FC236}">
                <a16:creationId xmlns:a16="http://schemas.microsoft.com/office/drawing/2014/main" id="{F085C605-81CA-4A17-B624-1F93CEB61D0E}"/>
              </a:ext>
            </a:extLst>
          </p:cNvPr>
          <p:cNvSpPr>
            <a:spLocks noChangeArrowheads="1"/>
          </p:cNvSpPr>
          <p:nvPr/>
        </p:nvSpPr>
        <p:spPr bwMode="auto">
          <a:xfrm>
            <a:off x="1458268" y="6742136"/>
            <a:ext cx="5760781" cy="2154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24" tIns="45712" rIns="91424" bIns="45712" numCol="1" anchor="ctr" anchorCtr="0" compatLnSpc="1">
            <a:prstTxWarp prst="textNoShape">
              <a:avLst/>
            </a:prstTxWarp>
            <a:spAutoFit/>
          </a:bodyPr>
          <a:lstStyle/>
          <a:p>
            <a:pPr lvl="0" algn="just" eaLnBrk="0" hangingPunct="0"/>
            <a:r>
              <a:rPr lang="pt-BR" altLang="pt-BR" sz="800" dirty="0">
                <a:solidFill>
                  <a:schemeClr val="bg2"/>
                </a:solidFill>
                <a:latin typeface="Calibri" panose="020F0502020204030204" pitchFamily="34" charset="0"/>
                <a:ea typeface="Times New Roman" panose="02020603050405020304" pitchFamily="18" charset="0"/>
                <a:cs typeface="Times New Roman" panose="02020603050405020304" pitchFamily="18" charset="0"/>
              </a:rPr>
              <a:t>Fonte: Ministério da Agricultura, Pecuária e Abastecimento – “Brasil – projeções do agronegócio 2016/2017 a 2026/2027”, p. 71</a:t>
            </a:r>
            <a:endParaRPr lang="pt-BR" altLang="pt-BR" sz="800" dirty="0">
              <a:solidFill>
                <a:schemeClr val="bg2"/>
              </a:solidFill>
              <a:latin typeface="Arial" panose="020B0604020202020204" pitchFamily="34" charset="0"/>
            </a:endParaRPr>
          </a:p>
        </p:txBody>
      </p:sp>
      <p:pic>
        <p:nvPicPr>
          <p:cNvPr id="3" name="Imagem 2">
            <a:extLst>
              <a:ext uri="{FF2B5EF4-FFF2-40B4-BE49-F238E27FC236}">
                <a16:creationId xmlns:a16="http://schemas.microsoft.com/office/drawing/2014/main" id="{F2096A48-58BE-44BF-BD5F-A4E8F7BF0F50}"/>
              </a:ext>
            </a:extLst>
          </p:cNvPr>
          <p:cNvPicPr>
            <a:picLocks noChangeAspect="1"/>
          </p:cNvPicPr>
          <p:nvPr/>
        </p:nvPicPr>
        <p:blipFill>
          <a:blip r:embed="rId4"/>
          <a:stretch>
            <a:fillRect/>
          </a:stretch>
        </p:blipFill>
        <p:spPr>
          <a:xfrm>
            <a:off x="2034332" y="2556495"/>
            <a:ext cx="6336704" cy="3960440"/>
          </a:xfrm>
          <a:prstGeom prst="rect">
            <a:avLst/>
          </a:prstGeom>
        </p:spPr>
      </p:pic>
    </p:spTree>
    <p:extLst>
      <p:ext uri="{BB962C8B-B14F-4D97-AF65-F5344CB8AC3E}">
        <p14:creationId xmlns:p14="http://schemas.microsoft.com/office/powerpoint/2010/main" val="42329066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rgbClr val="363636"/>
                </a:solidFill>
                <a:latin typeface="+mn-lt"/>
                <a:cs typeface="Times New Roman" panose="02020603050405020304" pitchFamily="18" charset="0"/>
              </a:rPr>
              <a:t>Projeções</a:t>
            </a:r>
            <a:r>
              <a:rPr lang="en-US" sz="1500" dirty="0">
                <a:solidFill>
                  <a:srgbClr val="363636"/>
                </a:solidFill>
                <a:latin typeface="+mn-lt"/>
                <a:cs typeface="Times New Roman" panose="02020603050405020304" pitchFamily="18" charset="0"/>
              </a:rPr>
              <a:t> do </a:t>
            </a:r>
            <a:r>
              <a:rPr lang="en-US" sz="1500" dirty="0" err="1">
                <a:solidFill>
                  <a:srgbClr val="363636"/>
                </a:solidFill>
                <a:latin typeface="+mn-lt"/>
                <a:cs typeface="Times New Roman" panose="02020603050405020304" pitchFamily="18" charset="0"/>
              </a:rPr>
              <a:t>Agronegócio</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044327"/>
            <a:ext cx="0" cy="1368152"/>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8712968" cy="1015663"/>
          </a:xfrm>
          <a:prstGeom prst="rect">
            <a:avLst/>
          </a:prstGeom>
        </p:spPr>
        <p:txBody>
          <a:bodyPr wrap="square">
            <a:spAutoFit/>
          </a:bodyPr>
          <a:lstStyle/>
          <a:p>
            <a:pPr>
              <a:lnSpc>
                <a:spcPct val="120000"/>
              </a:lnSpc>
            </a:pPr>
            <a:r>
              <a:rPr lang="pt-BR" sz="2500" b="1" dirty="0">
                <a:solidFill>
                  <a:srgbClr val="196666"/>
                </a:solidFill>
              </a:rPr>
              <a:t>Projeções do Agronegócio 2016/17 – 2026/27: </a:t>
            </a:r>
          </a:p>
          <a:p>
            <a:pPr>
              <a:lnSpc>
                <a:spcPct val="120000"/>
              </a:lnSpc>
            </a:pPr>
            <a:r>
              <a:rPr lang="pt-BR" sz="2500" b="1" dirty="0">
                <a:solidFill>
                  <a:srgbClr val="196666"/>
                </a:solidFill>
              </a:rPr>
              <a:t>Exportação de carne de frango</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chemeClr val="tx1"/>
                </a:solidFill>
              </a:rPr>
              <a:pPr>
                <a:defRPr/>
              </a:pPr>
              <a:t>34</a:t>
            </a:fld>
            <a:endParaRPr lang="pt-BR" dirty="0">
              <a:solidFill>
                <a:schemeClr val="tx1"/>
              </a:solidFill>
            </a:endParaRPr>
          </a:p>
        </p:txBody>
      </p:sp>
      <p:sp>
        <p:nvSpPr>
          <p:cNvPr id="12" name="Rectangle 3">
            <a:extLst>
              <a:ext uri="{FF2B5EF4-FFF2-40B4-BE49-F238E27FC236}">
                <a16:creationId xmlns:a16="http://schemas.microsoft.com/office/drawing/2014/main" id="{F085C605-81CA-4A17-B624-1F93CEB61D0E}"/>
              </a:ext>
            </a:extLst>
          </p:cNvPr>
          <p:cNvSpPr>
            <a:spLocks noChangeArrowheads="1"/>
          </p:cNvSpPr>
          <p:nvPr/>
        </p:nvSpPr>
        <p:spPr bwMode="auto">
          <a:xfrm>
            <a:off x="1408028" y="6701944"/>
            <a:ext cx="5760781" cy="2154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24" tIns="45712" rIns="91424" bIns="45712" numCol="1" anchor="ctr" anchorCtr="0" compatLnSpc="1">
            <a:prstTxWarp prst="textNoShape">
              <a:avLst/>
            </a:prstTxWarp>
            <a:spAutoFit/>
          </a:bodyPr>
          <a:lstStyle/>
          <a:p>
            <a:pPr lvl="0" algn="just" eaLnBrk="0" hangingPunct="0"/>
            <a:r>
              <a:rPr lang="pt-BR" altLang="pt-BR" sz="800" dirty="0">
                <a:solidFill>
                  <a:schemeClr val="bg2"/>
                </a:solidFill>
                <a:latin typeface="Calibri" panose="020F0502020204030204" pitchFamily="34" charset="0"/>
                <a:ea typeface="Times New Roman" panose="02020603050405020304" pitchFamily="18" charset="0"/>
                <a:cs typeface="Times New Roman" panose="02020603050405020304" pitchFamily="18" charset="0"/>
              </a:rPr>
              <a:t>Fonte: Ministério da Agricultura, Pecuária e Abastecimento – “Brasil – projeções do agronegócio 2016/2017 a 2026/2027”, p. 72</a:t>
            </a:r>
            <a:endParaRPr lang="pt-BR" altLang="pt-BR" sz="800" dirty="0">
              <a:solidFill>
                <a:schemeClr val="bg2"/>
              </a:solidFill>
              <a:latin typeface="Arial" panose="020B0604020202020204" pitchFamily="34" charset="0"/>
            </a:endParaRPr>
          </a:p>
        </p:txBody>
      </p:sp>
      <p:pic>
        <p:nvPicPr>
          <p:cNvPr id="3" name="Imagem 2">
            <a:extLst>
              <a:ext uri="{FF2B5EF4-FFF2-40B4-BE49-F238E27FC236}">
                <a16:creationId xmlns:a16="http://schemas.microsoft.com/office/drawing/2014/main" id="{487A080D-C276-45B1-B16A-2B762DF3E6C5}"/>
              </a:ext>
            </a:extLst>
          </p:cNvPr>
          <p:cNvPicPr>
            <a:picLocks noChangeAspect="1"/>
          </p:cNvPicPr>
          <p:nvPr/>
        </p:nvPicPr>
        <p:blipFill>
          <a:blip r:embed="rId4"/>
          <a:stretch>
            <a:fillRect/>
          </a:stretch>
        </p:blipFill>
        <p:spPr>
          <a:xfrm>
            <a:off x="2034332" y="2556494"/>
            <a:ext cx="6264696" cy="4012363"/>
          </a:xfrm>
          <a:prstGeom prst="rect">
            <a:avLst/>
          </a:prstGeom>
        </p:spPr>
      </p:pic>
    </p:spTree>
    <p:extLst>
      <p:ext uri="{BB962C8B-B14F-4D97-AF65-F5344CB8AC3E}">
        <p14:creationId xmlns:p14="http://schemas.microsoft.com/office/powerpoint/2010/main" val="12837255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C0C3A3-B454-4941-A6C5-4D3225836897}" type="slidenum">
              <a:rPr lang="pt-BR" smtClean="0"/>
              <a:pPr>
                <a:defRPr/>
              </a:pPr>
              <a:t>35</a:t>
            </a:fld>
            <a:endParaRPr lang="pt-BR" dirty="0"/>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6766"/>
          <a:stretch/>
        </p:blipFill>
        <p:spPr>
          <a:xfrm>
            <a:off x="1" y="0"/>
            <a:ext cx="10693399" cy="7561264"/>
          </a:xfrm>
          <a:prstGeom prst="rect">
            <a:avLst/>
          </a:prstGeom>
        </p:spPr>
      </p:pic>
      <p:sp>
        <p:nvSpPr>
          <p:cNvPr id="7" name="Rectangle 3"/>
          <p:cNvSpPr txBox="1">
            <a:spLocks noChangeArrowheads="1"/>
          </p:cNvSpPr>
          <p:nvPr/>
        </p:nvSpPr>
        <p:spPr>
          <a:xfrm>
            <a:off x="522164" y="1306992"/>
            <a:ext cx="9989836" cy="3913799"/>
          </a:xfrm>
          <a:prstGeom prst="rect">
            <a:avLst/>
          </a:prstGeom>
        </p:spPr>
        <p:txBody>
          <a:bodyPr/>
          <a:lstStyle>
            <a:lvl1pPr marL="391076" indent="-391076" algn="l" rtl="0" eaLnBrk="0" fontAlgn="base" hangingPunct="0">
              <a:spcBef>
                <a:spcPct val="20000"/>
              </a:spcBef>
              <a:spcAft>
                <a:spcPct val="0"/>
              </a:spcAft>
              <a:buClr>
                <a:schemeClr val="hlink"/>
              </a:buClr>
              <a:buSzPct val="60000"/>
              <a:buFont typeface="Wingdings" pitchFamily="2" charset="2"/>
              <a:buChar char="n"/>
              <a:defRPr sz="3700">
                <a:solidFill>
                  <a:schemeClr val="tx1"/>
                </a:solidFill>
                <a:effectLst>
                  <a:outerShdw blurRad="38100" dist="38100" dir="2700000" algn="tl">
                    <a:srgbClr val="000000"/>
                  </a:outerShdw>
                </a:effectLst>
                <a:latin typeface="+mn-lt"/>
                <a:ea typeface="ＭＳ Ｐゴシック" charset="-128"/>
                <a:cs typeface="+mn-cs"/>
              </a:defRPr>
            </a:lvl1pPr>
            <a:lvl2pPr marL="847334" indent="-325898" algn="l" rtl="0" eaLnBrk="0" fontAlgn="base" hangingPunct="0">
              <a:spcBef>
                <a:spcPct val="20000"/>
              </a:spcBef>
              <a:spcAft>
                <a:spcPct val="0"/>
              </a:spcAft>
              <a:buClr>
                <a:schemeClr val="tx1"/>
              </a:buClr>
              <a:buChar char="•"/>
              <a:defRPr sz="3200">
                <a:solidFill>
                  <a:schemeClr val="tx1"/>
                </a:solidFill>
                <a:effectLst>
                  <a:outerShdw blurRad="38100" dist="38100" dir="2700000" algn="tl">
                    <a:srgbClr val="000000"/>
                  </a:outerShdw>
                </a:effectLst>
                <a:latin typeface="+mn-lt"/>
                <a:ea typeface="ＭＳ Ｐゴシック" charset="-128"/>
              </a:defRPr>
            </a:lvl2pPr>
            <a:lvl3pPr marL="1303590" indent="-260718" algn="l" rtl="0" eaLnBrk="0" fontAlgn="base" hangingPunct="0">
              <a:spcBef>
                <a:spcPct val="20000"/>
              </a:spcBef>
              <a:spcAft>
                <a:spcPct val="0"/>
              </a:spcAft>
              <a:buClr>
                <a:schemeClr val="accent2"/>
              </a:buClr>
              <a:buSzPct val="60000"/>
              <a:buFont typeface="Wingdings" pitchFamily="2" charset="2"/>
              <a:buChar char="n"/>
              <a:defRPr sz="2700">
                <a:solidFill>
                  <a:schemeClr val="tx1"/>
                </a:solidFill>
                <a:effectLst>
                  <a:outerShdw blurRad="38100" dist="38100" dir="2700000" algn="tl">
                    <a:srgbClr val="000000"/>
                  </a:outerShdw>
                </a:effectLst>
                <a:latin typeface="+mn-lt"/>
                <a:ea typeface="ＭＳ Ｐゴシック" charset="-128"/>
              </a:defRPr>
            </a:lvl3pPr>
            <a:lvl4pPr marL="1825026" indent="-260718" algn="l" rtl="0" eaLnBrk="0" fontAlgn="base" hangingPunct="0">
              <a:spcBef>
                <a:spcPct val="20000"/>
              </a:spcBef>
              <a:spcAft>
                <a:spcPct val="0"/>
              </a:spcAft>
              <a:buClr>
                <a:schemeClr val="tx2"/>
              </a:buClr>
              <a:buChar char="•"/>
              <a:defRPr sz="2300">
                <a:solidFill>
                  <a:schemeClr val="tx1"/>
                </a:solidFill>
                <a:effectLst>
                  <a:outerShdw blurRad="38100" dist="38100" dir="2700000" algn="tl">
                    <a:srgbClr val="000000"/>
                  </a:outerShdw>
                </a:effectLst>
                <a:latin typeface="+mn-lt"/>
                <a:ea typeface="ＭＳ Ｐゴシック" charset="-128"/>
              </a:defRPr>
            </a:lvl4pPr>
            <a:lvl5pPr marL="2346462" indent="-260718" algn="l" rtl="0" eaLnBrk="0" fontAlgn="base" hangingPunct="0">
              <a:spcBef>
                <a:spcPct val="20000"/>
              </a:spcBef>
              <a:spcAft>
                <a:spcPct val="0"/>
              </a:spcAft>
              <a:buClr>
                <a:schemeClr val="folHlink"/>
              </a:buClr>
              <a:buSzPct val="60000"/>
              <a:buFont typeface="Wingdings" pitchFamily="2" charset="2"/>
              <a:buChar char="n"/>
              <a:defRPr sz="2300">
                <a:solidFill>
                  <a:schemeClr val="tx1"/>
                </a:solidFill>
                <a:effectLst>
                  <a:outerShdw blurRad="38100" dist="38100" dir="2700000" algn="tl">
                    <a:srgbClr val="000000"/>
                  </a:outerShdw>
                </a:effectLst>
                <a:latin typeface="+mn-lt"/>
                <a:ea typeface="ＭＳ Ｐゴシック" charset="-128"/>
              </a:defRPr>
            </a:lvl5pPr>
            <a:lvl6pPr marL="2867898" indent="-260718" algn="l" rtl="0" fontAlgn="base">
              <a:spcBef>
                <a:spcPct val="20000"/>
              </a:spcBef>
              <a:spcAft>
                <a:spcPct val="0"/>
              </a:spcAft>
              <a:buClr>
                <a:schemeClr val="folHlink"/>
              </a:buClr>
              <a:buSzPct val="60000"/>
              <a:buFont typeface="Wingdings" charset="2"/>
              <a:buChar char="n"/>
              <a:defRPr sz="2300">
                <a:solidFill>
                  <a:schemeClr val="tx1"/>
                </a:solidFill>
                <a:effectLst>
                  <a:outerShdw blurRad="38100" dist="38100" dir="2700000" algn="tl">
                    <a:srgbClr val="000000"/>
                  </a:outerShdw>
                </a:effectLst>
                <a:latin typeface="+mn-lt"/>
                <a:ea typeface="ＭＳ Ｐゴシック" charset="-128"/>
              </a:defRPr>
            </a:lvl6pPr>
            <a:lvl7pPr marL="3389333" indent="-260718" algn="l" rtl="0" fontAlgn="base">
              <a:spcBef>
                <a:spcPct val="20000"/>
              </a:spcBef>
              <a:spcAft>
                <a:spcPct val="0"/>
              </a:spcAft>
              <a:buClr>
                <a:schemeClr val="folHlink"/>
              </a:buClr>
              <a:buSzPct val="60000"/>
              <a:buFont typeface="Wingdings" charset="2"/>
              <a:buChar char="n"/>
              <a:defRPr sz="2300">
                <a:solidFill>
                  <a:schemeClr val="tx1"/>
                </a:solidFill>
                <a:effectLst>
                  <a:outerShdw blurRad="38100" dist="38100" dir="2700000" algn="tl">
                    <a:srgbClr val="000000"/>
                  </a:outerShdw>
                </a:effectLst>
                <a:latin typeface="+mn-lt"/>
                <a:ea typeface="ＭＳ Ｐゴシック" charset="-128"/>
              </a:defRPr>
            </a:lvl7pPr>
            <a:lvl8pPr marL="3910770" indent="-260718" algn="l" rtl="0" fontAlgn="base">
              <a:spcBef>
                <a:spcPct val="20000"/>
              </a:spcBef>
              <a:spcAft>
                <a:spcPct val="0"/>
              </a:spcAft>
              <a:buClr>
                <a:schemeClr val="folHlink"/>
              </a:buClr>
              <a:buSzPct val="60000"/>
              <a:buFont typeface="Wingdings" charset="2"/>
              <a:buChar char="n"/>
              <a:defRPr sz="2300">
                <a:solidFill>
                  <a:schemeClr val="tx1"/>
                </a:solidFill>
                <a:effectLst>
                  <a:outerShdw blurRad="38100" dist="38100" dir="2700000" algn="tl">
                    <a:srgbClr val="000000"/>
                  </a:outerShdw>
                </a:effectLst>
                <a:latin typeface="+mn-lt"/>
                <a:ea typeface="ＭＳ Ｐゴシック" charset="-128"/>
              </a:defRPr>
            </a:lvl8pPr>
            <a:lvl9pPr marL="4432206" indent="-260718" algn="l" rtl="0" fontAlgn="base">
              <a:spcBef>
                <a:spcPct val="20000"/>
              </a:spcBef>
              <a:spcAft>
                <a:spcPct val="0"/>
              </a:spcAft>
              <a:buClr>
                <a:schemeClr val="folHlink"/>
              </a:buClr>
              <a:buSzPct val="60000"/>
              <a:buFont typeface="Wingdings" charset="2"/>
              <a:buChar char="n"/>
              <a:defRPr sz="2300">
                <a:solidFill>
                  <a:schemeClr val="tx1"/>
                </a:solidFill>
                <a:effectLst>
                  <a:outerShdw blurRad="38100" dist="38100" dir="2700000" algn="tl">
                    <a:srgbClr val="000000"/>
                  </a:outerShdw>
                </a:effectLst>
                <a:latin typeface="+mn-lt"/>
                <a:ea typeface="ＭＳ Ｐゴシック" charset="-128"/>
              </a:defRPr>
            </a:lvl9pPr>
          </a:lstStyle>
          <a:p>
            <a:pPr algn="just" eaLnBrk="1" hangingPunct="1">
              <a:lnSpc>
                <a:spcPct val="80000"/>
              </a:lnSpc>
              <a:buNone/>
            </a:pPr>
            <a:r>
              <a:rPr lang="pt-BR" sz="2000" b="1" dirty="0">
                <a:effectLst/>
                <a:ea typeface="ＭＳ Ｐゴシック" pitchFamily="34" charset="-128"/>
                <a:cs typeface="Tahoma" pitchFamily="34" charset="0"/>
              </a:rPr>
              <a:t>SE/CZPE – CONTATO</a:t>
            </a:r>
          </a:p>
          <a:p>
            <a:pPr algn="just" eaLnBrk="1" hangingPunct="1">
              <a:lnSpc>
                <a:spcPct val="80000"/>
              </a:lnSpc>
              <a:buFont typeface="Wingdings" pitchFamily="2" charset="2"/>
              <a:buNone/>
            </a:pPr>
            <a:endParaRPr lang="pt-BR" sz="1700" b="1" dirty="0">
              <a:effectLst/>
              <a:ea typeface="ＭＳ Ｐゴシック" pitchFamily="34" charset="-128"/>
              <a:cs typeface="Tahoma" pitchFamily="34" charset="0"/>
            </a:endParaRPr>
          </a:p>
          <a:p>
            <a:pPr algn="just" eaLnBrk="1" hangingPunct="1">
              <a:lnSpc>
                <a:spcPct val="80000"/>
              </a:lnSpc>
              <a:buFont typeface="Wingdings" pitchFamily="2" charset="2"/>
              <a:buNone/>
            </a:pPr>
            <a:r>
              <a:rPr lang="pt-BR" sz="1700" b="1" dirty="0">
                <a:effectLst/>
                <a:ea typeface="ＭＳ Ｐゴシック" pitchFamily="34" charset="-128"/>
                <a:cs typeface="Tahoma" pitchFamily="34" charset="0"/>
              </a:rPr>
              <a:t>Conselho Nacional das Zonas de Processamento de Exportação - CZPE</a:t>
            </a:r>
          </a:p>
          <a:p>
            <a:pPr algn="just" eaLnBrk="1" hangingPunct="1">
              <a:lnSpc>
                <a:spcPct val="80000"/>
              </a:lnSpc>
              <a:buFont typeface="Wingdings" pitchFamily="2" charset="2"/>
              <a:buNone/>
            </a:pPr>
            <a:r>
              <a:rPr lang="pt-BR" sz="1700" b="1" dirty="0">
                <a:effectLst/>
                <a:ea typeface="ＭＳ Ｐゴシック" pitchFamily="34" charset="-128"/>
                <a:cs typeface="Tahoma" pitchFamily="34" charset="0"/>
              </a:rPr>
              <a:t>Secretaria Executiva - SE</a:t>
            </a:r>
          </a:p>
          <a:p>
            <a:pPr eaLnBrk="1" hangingPunct="1">
              <a:lnSpc>
                <a:spcPct val="80000"/>
              </a:lnSpc>
              <a:buFont typeface="Wingdings" pitchFamily="2" charset="2"/>
              <a:buNone/>
            </a:pPr>
            <a:endParaRPr lang="pt-BR" sz="1700" dirty="0">
              <a:effectLst/>
              <a:ea typeface="ＭＳ Ｐゴシック" pitchFamily="34" charset="-128"/>
              <a:cs typeface="Tahoma" pitchFamily="34" charset="0"/>
            </a:endParaRPr>
          </a:p>
          <a:p>
            <a:pPr marL="0" indent="0" eaLnBrk="1" hangingPunct="1">
              <a:lnSpc>
                <a:spcPct val="80000"/>
              </a:lnSpc>
              <a:buClrTx/>
              <a:buSzPct val="120000"/>
              <a:buNone/>
            </a:pPr>
            <a:r>
              <a:rPr lang="pt-BR" sz="1700" b="1" dirty="0">
                <a:effectLst/>
                <a:ea typeface="ＭＳ Ｐゴシック" pitchFamily="34" charset="-128"/>
                <a:cs typeface="Tahoma" pitchFamily="34" charset="0"/>
              </a:rPr>
              <a:t>Endereço:</a:t>
            </a:r>
          </a:p>
          <a:p>
            <a:pPr lvl="2" eaLnBrk="1" hangingPunct="1">
              <a:lnSpc>
                <a:spcPct val="80000"/>
              </a:lnSpc>
              <a:buFont typeface="Wingdings" pitchFamily="2" charset="2"/>
              <a:buNone/>
            </a:pPr>
            <a:r>
              <a:rPr lang="pt-BR" sz="1700" dirty="0">
                <a:effectLst/>
                <a:ea typeface="ＭＳ Ｐゴシック" pitchFamily="34" charset="-128"/>
                <a:cs typeface="Tahoma" pitchFamily="34" charset="0"/>
              </a:rPr>
              <a:t>Esplanada dos Ministérios, Bloco "J“, Sala 100-A</a:t>
            </a:r>
          </a:p>
          <a:p>
            <a:pPr lvl="2" eaLnBrk="1" hangingPunct="1">
              <a:lnSpc>
                <a:spcPct val="80000"/>
              </a:lnSpc>
              <a:buFont typeface="Wingdings" pitchFamily="2" charset="2"/>
              <a:buNone/>
            </a:pPr>
            <a:r>
              <a:rPr lang="pt-BR" sz="1700" dirty="0">
                <a:effectLst/>
                <a:ea typeface="ＭＳ Ｐゴシック" pitchFamily="34" charset="-128"/>
                <a:cs typeface="Tahoma" pitchFamily="34" charset="0"/>
              </a:rPr>
              <a:t>Brasília-DF, CEP: 70053-900, Brasil </a:t>
            </a:r>
          </a:p>
          <a:p>
            <a:pPr eaLnBrk="1" hangingPunct="1">
              <a:lnSpc>
                <a:spcPct val="80000"/>
              </a:lnSpc>
              <a:buFont typeface="Wingdings" pitchFamily="2" charset="2"/>
              <a:buNone/>
            </a:pPr>
            <a:endParaRPr lang="pt-BR" sz="1700" dirty="0">
              <a:effectLst/>
              <a:ea typeface="ＭＳ Ｐゴシック" pitchFamily="34" charset="-128"/>
              <a:cs typeface="Tahoma" pitchFamily="34" charset="0"/>
            </a:endParaRPr>
          </a:p>
          <a:p>
            <a:pPr marL="0" indent="0" eaLnBrk="1" hangingPunct="1">
              <a:lnSpc>
                <a:spcPct val="80000"/>
              </a:lnSpc>
              <a:buClrTx/>
              <a:buSzPct val="120000"/>
              <a:buNone/>
            </a:pPr>
            <a:r>
              <a:rPr lang="pt-BR" sz="1700" b="1" dirty="0">
                <a:effectLst/>
                <a:ea typeface="ＭＳ Ｐゴシック" pitchFamily="34" charset="-128"/>
                <a:cs typeface="Tahoma" pitchFamily="34" charset="0"/>
              </a:rPr>
              <a:t>Telefone: </a:t>
            </a:r>
            <a:r>
              <a:rPr lang="pt-BR" sz="1700" dirty="0">
                <a:effectLst/>
                <a:ea typeface="ＭＳ Ｐゴシック" pitchFamily="34" charset="-128"/>
                <a:cs typeface="Tahoma" pitchFamily="34" charset="0"/>
              </a:rPr>
              <a:t>(61) 2027-8379</a:t>
            </a:r>
          </a:p>
          <a:p>
            <a:pPr marL="0" indent="0" eaLnBrk="1" hangingPunct="1">
              <a:lnSpc>
                <a:spcPct val="80000"/>
              </a:lnSpc>
              <a:buNone/>
            </a:pPr>
            <a:endParaRPr lang="pt-BR" sz="1700" dirty="0">
              <a:effectLst/>
              <a:ea typeface="ＭＳ Ｐゴシック" pitchFamily="34" charset="-128"/>
            </a:endParaRPr>
          </a:p>
          <a:p>
            <a:pPr marL="0" indent="0" eaLnBrk="1" hangingPunct="1">
              <a:lnSpc>
                <a:spcPct val="80000"/>
              </a:lnSpc>
              <a:buClrTx/>
              <a:buSzPct val="120000"/>
              <a:buNone/>
            </a:pPr>
            <a:r>
              <a:rPr lang="pt-BR" sz="1700" dirty="0" err="1">
                <a:effectLst/>
                <a:ea typeface="ＭＳ Ｐゴシック" pitchFamily="34" charset="-128"/>
                <a:cs typeface="Tahoma" pitchFamily="34" charset="0"/>
              </a:rPr>
              <a:t>seczpe@mdic.gov.br</a:t>
            </a:r>
            <a:r>
              <a:rPr lang="pt-BR" sz="1700" dirty="0">
                <a:effectLst/>
                <a:ea typeface="ＭＳ Ｐゴシック" pitchFamily="34" charset="-128"/>
                <a:cs typeface="Tahoma" pitchFamily="34" charset="0"/>
              </a:rPr>
              <a:t> </a:t>
            </a:r>
          </a:p>
          <a:p>
            <a:pPr marL="0" indent="0" eaLnBrk="1" hangingPunct="1">
              <a:lnSpc>
                <a:spcPct val="80000"/>
              </a:lnSpc>
              <a:buNone/>
            </a:pPr>
            <a:endParaRPr lang="pt-BR" sz="1700" dirty="0">
              <a:effectLst/>
              <a:ea typeface="ＭＳ Ｐゴシック" pitchFamily="34" charset="-128"/>
            </a:endParaRPr>
          </a:p>
          <a:p>
            <a:pPr marL="0" indent="0" eaLnBrk="1" hangingPunct="1">
              <a:lnSpc>
                <a:spcPct val="80000"/>
              </a:lnSpc>
              <a:buClrTx/>
              <a:buSzPct val="120000"/>
              <a:buNone/>
            </a:pPr>
            <a:r>
              <a:rPr lang="pt-BR" sz="1700" dirty="0">
                <a:effectLst/>
                <a:ea typeface="ＭＳ Ｐゴシック" pitchFamily="34" charset="-128"/>
                <a:cs typeface="Tahoma" pitchFamily="34" charset="0"/>
              </a:rPr>
              <a:t>http://www.mdic.gov.br/index.php/zpe</a:t>
            </a:r>
          </a:p>
        </p:txBody>
      </p:sp>
      <p:sp>
        <p:nvSpPr>
          <p:cNvPr id="5" name="Rectangle 3"/>
          <p:cNvSpPr/>
          <p:nvPr/>
        </p:nvSpPr>
        <p:spPr>
          <a:xfrm>
            <a:off x="450156" y="5436815"/>
            <a:ext cx="1413210" cy="276983"/>
          </a:xfrm>
          <a:prstGeom prst="rect">
            <a:avLst/>
          </a:prstGeom>
        </p:spPr>
        <p:txBody>
          <a:bodyPr wrap="square" lIns="91424" tIns="45712" rIns="91424" bIns="45712">
            <a:spAutoFit/>
          </a:bodyPr>
          <a:lstStyle/>
          <a:p>
            <a:pPr algn="ctr">
              <a:spcAft>
                <a:spcPts val="684"/>
              </a:spcAft>
              <a:defRPr/>
            </a:pPr>
            <a:r>
              <a:rPr lang="pt-BR" sz="1200" b="1" dirty="0">
                <a:solidFill>
                  <a:schemeClr val="accent4">
                    <a:lumMod val="10000"/>
                  </a:schemeClr>
                </a:solidFill>
                <a:cs typeface="Times New Roman" pitchFamily="18" charset="0"/>
              </a:rPr>
              <a:t>27/04/2018</a:t>
            </a:r>
          </a:p>
        </p:txBody>
      </p:sp>
    </p:spTree>
    <p:extLst>
      <p:ext uri="{BB962C8B-B14F-4D97-AF65-F5344CB8AC3E}">
        <p14:creationId xmlns:p14="http://schemas.microsoft.com/office/powerpoint/2010/main" val="1827937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ZPE - </a:t>
            </a:r>
            <a:r>
              <a:rPr lang="en-US" sz="1500" dirty="0" err="1">
                <a:solidFill>
                  <a:srgbClr val="363636"/>
                </a:solidFill>
                <a:latin typeface="+mn-lt"/>
                <a:cs typeface="Times New Roman" panose="02020603050405020304" pitchFamily="18" charset="0"/>
              </a:rPr>
              <a:t>Experiência</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Internacional</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044327"/>
            <a:ext cx="0" cy="1224136"/>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3762524" y="2628503"/>
            <a:ext cx="0" cy="4032448"/>
          </a:xfrm>
          <a:prstGeom prst="line">
            <a:avLst/>
          </a:prstGeom>
          <a:ln w="12700" cmpd="sng">
            <a:solidFill>
              <a:schemeClr val="accent4">
                <a:lumMod val="10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6786860" y="2628503"/>
            <a:ext cx="0" cy="4032448"/>
          </a:xfrm>
          <a:prstGeom prst="line">
            <a:avLst/>
          </a:prstGeom>
          <a:ln w="12700" cmpd="sng">
            <a:solidFill>
              <a:schemeClr val="accent4">
                <a:lumMod val="10000"/>
              </a:schemeClr>
            </a:solidFill>
            <a:prstDash val="sysDot"/>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7344816" cy="720710"/>
          </a:xfrm>
          <a:prstGeom prst="rect">
            <a:avLst/>
          </a:prstGeom>
        </p:spPr>
        <p:txBody>
          <a:bodyPr wrap="square">
            <a:spAutoFit/>
          </a:bodyPr>
          <a:lstStyle/>
          <a:p>
            <a:pPr>
              <a:lnSpc>
                <a:spcPct val="120000"/>
              </a:lnSpc>
            </a:pPr>
            <a:r>
              <a:rPr lang="pt-BR" sz="3500" b="1" dirty="0">
                <a:solidFill>
                  <a:srgbClr val="196666"/>
                </a:solidFill>
              </a:rPr>
              <a:t>Modelos Diversificados</a:t>
            </a:r>
          </a:p>
        </p:txBody>
      </p:sp>
      <p:sp>
        <p:nvSpPr>
          <p:cNvPr id="17" name="Rounded Rectangle 103"/>
          <p:cNvSpPr/>
          <p:nvPr/>
        </p:nvSpPr>
        <p:spPr>
          <a:xfrm>
            <a:off x="594172" y="4356695"/>
            <a:ext cx="3312368" cy="1944216"/>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pPr marL="285750" indent="-285750">
              <a:buFont typeface="Arial"/>
              <a:buChar char="•"/>
            </a:pPr>
            <a:r>
              <a:rPr lang="pt-BR" sz="1700" b="1" dirty="0">
                <a:solidFill>
                  <a:srgbClr val="161616"/>
                </a:solidFill>
              </a:rPr>
              <a:t>Áreas específicas</a:t>
            </a:r>
            <a:br>
              <a:rPr lang="pt-BR" sz="1700" b="1" dirty="0">
                <a:solidFill>
                  <a:srgbClr val="161616"/>
                </a:solidFill>
              </a:rPr>
            </a:br>
            <a:r>
              <a:rPr lang="pt-BR" sz="1700" b="1" dirty="0">
                <a:solidFill>
                  <a:srgbClr val="161616"/>
                </a:solidFill>
              </a:rPr>
              <a:t>e segregadas </a:t>
            </a:r>
            <a:r>
              <a:rPr lang="pt-BR" sz="1700" dirty="0">
                <a:solidFill>
                  <a:srgbClr val="161616"/>
                </a:solidFill>
              </a:rPr>
              <a:t>sobre controle do Estado.</a:t>
            </a:r>
          </a:p>
          <a:p>
            <a:pPr marL="285750" indent="-285750">
              <a:buFont typeface="Arial"/>
              <a:buChar char="•"/>
            </a:pPr>
            <a:endParaRPr lang="pt-BR" sz="1700" dirty="0">
              <a:solidFill>
                <a:srgbClr val="161616"/>
              </a:solidFill>
            </a:endParaRPr>
          </a:p>
          <a:p>
            <a:pPr marL="285750" indent="-285750">
              <a:buFont typeface="Arial"/>
              <a:buChar char="•"/>
            </a:pPr>
            <a:r>
              <a:rPr lang="pt-BR" sz="1700" dirty="0">
                <a:solidFill>
                  <a:srgbClr val="161616"/>
                </a:solidFill>
              </a:rPr>
              <a:t>Exportação de </a:t>
            </a:r>
            <a:r>
              <a:rPr lang="pt-BR" sz="1700" b="1" dirty="0">
                <a:solidFill>
                  <a:srgbClr val="161616"/>
                </a:solidFill>
              </a:rPr>
              <a:t>produtos de menor valor </a:t>
            </a:r>
            <a:r>
              <a:rPr lang="pt-BR" sz="1700" dirty="0">
                <a:solidFill>
                  <a:srgbClr val="161616"/>
                </a:solidFill>
              </a:rPr>
              <a:t>agregado.</a:t>
            </a:r>
          </a:p>
        </p:txBody>
      </p:sp>
      <p:sp>
        <p:nvSpPr>
          <p:cNvPr id="28" name="Rounded Rectangle 103"/>
          <p:cNvSpPr/>
          <p:nvPr/>
        </p:nvSpPr>
        <p:spPr>
          <a:xfrm>
            <a:off x="3762524" y="4356695"/>
            <a:ext cx="3024336" cy="1944216"/>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pPr marL="285750" indent="-285750">
              <a:buFont typeface="Arial"/>
              <a:buChar char="•"/>
            </a:pPr>
            <a:r>
              <a:rPr lang="pt-BR" sz="1700" dirty="0">
                <a:solidFill>
                  <a:srgbClr val="161616"/>
                </a:solidFill>
              </a:rPr>
              <a:t>Áreas especiais </a:t>
            </a:r>
            <a:br>
              <a:rPr lang="pt-BR" sz="1700" dirty="0">
                <a:solidFill>
                  <a:srgbClr val="161616"/>
                </a:solidFill>
              </a:rPr>
            </a:br>
            <a:r>
              <a:rPr lang="pt-BR" sz="1700" dirty="0">
                <a:solidFill>
                  <a:srgbClr val="161616"/>
                </a:solidFill>
              </a:rPr>
              <a:t>para </a:t>
            </a:r>
            <a:r>
              <a:rPr lang="pt-BR" sz="1700" b="1" dirty="0">
                <a:solidFill>
                  <a:srgbClr val="161616"/>
                </a:solidFill>
              </a:rPr>
              <a:t>recepção </a:t>
            </a:r>
            <a:br>
              <a:rPr lang="pt-BR" sz="1700" b="1" dirty="0">
                <a:solidFill>
                  <a:srgbClr val="161616"/>
                </a:solidFill>
              </a:rPr>
            </a:br>
            <a:r>
              <a:rPr lang="pt-BR" sz="1700" b="1" dirty="0">
                <a:solidFill>
                  <a:srgbClr val="161616"/>
                </a:solidFill>
              </a:rPr>
              <a:t>de investimentos.</a:t>
            </a:r>
          </a:p>
          <a:p>
            <a:pPr marL="285750" indent="-285750">
              <a:buFont typeface="Arial"/>
              <a:buChar char="•"/>
            </a:pPr>
            <a:endParaRPr lang="pt-BR" sz="1700" dirty="0">
              <a:solidFill>
                <a:srgbClr val="161616"/>
              </a:solidFill>
            </a:endParaRPr>
          </a:p>
          <a:p>
            <a:pPr marL="285750" indent="-285750">
              <a:buFont typeface="Arial"/>
              <a:buChar char="•"/>
            </a:pPr>
            <a:r>
              <a:rPr lang="pt-BR" sz="1700" dirty="0">
                <a:solidFill>
                  <a:srgbClr val="161616"/>
                </a:solidFill>
              </a:rPr>
              <a:t>Atividades </a:t>
            </a:r>
            <a:br>
              <a:rPr lang="pt-BR" sz="1700" dirty="0">
                <a:solidFill>
                  <a:srgbClr val="161616"/>
                </a:solidFill>
              </a:rPr>
            </a:br>
            <a:r>
              <a:rPr lang="pt-BR" sz="1700" dirty="0">
                <a:solidFill>
                  <a:srgbClr val="161616"/>
                </a:solidFill>
              </a:rPr>
              <a:t>econômicas variadas. </a:t>
            </a:r>
          </a:p>
        </p:txBody>
      </p:sp>
      <p:sp>
        <p:nvSpPr>
          <p:cNvPr id="30" name="Rounded Rectangle 103"/>
          <p:cNvSpPr/>
          <p:nvPr/>
        </p:nvSpPr>
        <p:spPr>
          <a:xfrm>
            <a:off x="6786860" y="4356695"/>
            <a:ext cx="3096344" cy="1944216"/>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pPr marL="285750" indent="-285750">
              <a:buFont typeface="Arial"/>
              <a:buChar char="•"/>
            </a:pPr>
            <a:r>
              <a:rPr lang="pt-BR" sz="1700" dirty="0">
                <a:solidFill>
                  <a:srgbClr val="161616"/>
                </a:solidFill>
              </a:rPr>
              <a:t>Centros de </a:t>
            </a:r>
            <a:r>
              <a:rPr lang="pt-BR" sz="1700" b="1" dirty="0">
                <a:solidFill>
                  <a:srgbClr val="161616"/>
                </a:solidFill>
              </a:rPr>
              <a:t>atividade econômica diversificada. </a:t>
            </a:r>
          </a:p>
          <a:p>
            <a:pPr marL="285750" indent="-285750">
              <a:buFont typeface="Arial"/>
              <a:buChar char="•"/>
            </a:pPr>
            <a:endParaRPr lang="pt-BR" sz="1700" dirty="0">
              <a:solidFill>
                <a:srgbClr val="161616"/>
              </a:solidFill>
            </a:endParaRPr>
          </a:p>
          <a:p>
            <a:pPr marL="285750" indent="-285750">
              <a:buFont typeface="Arial"/>
              <a:buChar char="•"/>
            </a:pPr>
            <a:r>
              <a:rPr lang="pt-BR" sz="1700" dirty="0">
                <a:solidFill>
                  <a:srgbClr val="161616"/>
                </a:solidFill>
              </a:rPr>
              <a:t>Operações de</a:t>
            </a:r>
            <a:br>
              <a:rPr lang="pt-BR" sz="1700" dirty="0">
                <a:solidFill>
                  <a:srgbClr val="161616"/>
                </a:solidFill>
              </a:rPr>
            </a:br>
            <a:r>
              <a:rPr lang="pt-BR" sz="1700" b="1" dirty="0">
                <a:solidFill>
                  <a:srgbClr val="161616"/>
                </a:solidFill>
              </a:rPr>
              <a:t>logística/apoio ao comércio exterior. </a:t>
            </a:r>
          </a:p>
        </p:txBody>
      </p:sp>
      <p:pic>
        <p:nvPicPr>
          <p:cNvPr id="55" name="Picture 5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97" y="2700511"/>
            <a:ext cx="1069286" cy="966635"/>
          </a:xfrm>
          <a:prstGeom prst="rect">
            <a:avLst/>
          </a:prstGeom>
          <a:effectLst>
            <a:outerShdw blurRad="76200" dir="18900000" sy="23000" kx="-1200000" algn="bl" rotWithShape="0">
              <a:prstClr val="black">
                <a:alpha val="20000"/>
              </a:prstClr>
            </a:outerShdw>
          </a:effectLst>
        </p:spPr>
      </p:pic>
      <p:pic>
        <p:nvPicPr>
          <p:cNvPr id="57" name="Picture 5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0049" y="2700511"/>
            <a:ext cx="1069286" cy="966634"/>
          </a:xfrm>
          <a:prstGeom prst="rect">
            <a:avLst/>
          </a:prstGeom>
          <a:effectLst>
            <a:outerShdw blurRad="76200" dir="18900000" sy="23000" kx="-1200000" algn="bl" rotWithShape="0">
              <a:prstClr val="black">
                <a:alpha val="20000"/>
              </a:prstClr>
            </a:outerShdw>
          </a:effectLst>
        </p:spPr>
      </p:pic>
      <p:sp>
        <p:nvSpPr>
          <p:cNvPr id="64" name="Rectangle 63"/>
          <p:cNvSpPr/>
          <p:nvPr/>
        </p:nvSpPr>
        <p:spPr>
          <a:xfrm>
            <a:off x="738188" y="3780631"/>
            <a:ext cx="2736304" cy="432048"/>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65" name="Rectangle 64"/>
          <p:cNvSpPr/>
          <p:nvPr/>
        </p:nvSpPr>
        <p:spPr>
          <a:xfrm>
            <a:off x="3906540" y="3780631"/>
            <a:ext cx="2736304" cy="432048"/>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56" name="TextBox 55"/>
          <p:cNvSpPr txBox="1"/>
          <p:nvPr/>
        </p:nvSpPr>
        <p:spPr>
          <a:xfrm>
            <a:off x="867260" y="3835073"/>
            <a:ext cx="2463216" cy="323165"/>
          </a:xfrm>
          <a:prstGeom prst="rect">
            <a:avLst/>
          </a:prstGeom>
          <a:noFill/>
        </p:spPr>
        <p:txBody>
          <a:bodyPr wrap="none" rtlCol="0">
            <a:spAutoFit/>
          </a:bodyPr>
          <a:lstStyle/>
          <a:p>
            <a:r>
              <a:rPr lang="pt-BR" sz="1500" b="1" dirty="0" err="1"/>
              <a:t>Comilla</a:t>
            </a:r>
            <a:r>
              <a:rPr lang="pt-BR" sz="1500" b="1" dirty="0"/>
              <a:t> - Bangladesh</a:t>
            </a:r>
          </a:p>
        </p:txBody>
      </p:sp>
      <p:sp>
        <p:nvSpPr>
          <p:cNvPr id="66" name="Rectangle 65"/>
          <p:cNvSpPr/>
          <p:nvPr/>
        </p:nvSpPr>
        <p:spPr>
          <a:xfrm>
            <a:off x="6930876" y="3780631"/>
            <a:ext cx="2736304" cy="432048"/>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25" name="TextBox 24"/>
          <p:cNvSpPr txBox="1"/>
          <p:nvPr/>
        </p:nvSpPr>
        <p:spPr>
          <a:xfrm>
            <a:off x="7081645" y="3835073"/>
            <a:ext cx="1285290" cy="323165"/>
          </a:xfrm>
          <a:prstGeom prst="rect">
            <a:avLst/>
          </a:prstGeom>
          <a:noFill/>
        </p:spPr>
        <p:txBody>
          <a:bodyPr wrap="none" rtlCol="0">
            <a:spAutoFit/>
          </a:bodyPr>
          <a:lstStyle/>
          <a:p>
            <a:r>
              <a:rPr lang="pt-BR" sz="1500" b="1" dirty="0">
                <a:solidFill>
                  <a:srgbClr val="FFFFFF"/>
                </a:solidFill>
              </a:rPr>
              <a:t>Cingapura</a:t>
            </a:r>
          </a:p>
        </p:txBody>
      </p:sp>
      <p:sp>
        <p:nvSpPr>
          <p:cNvPr id="47" name="TextBox 46"/>
          <p:cNvSpPr txBox="1"/>
          <p:nvPr/>
        </p:nvSpPr>
        <p:spPr>
          <a:xfrm>
            <a:off x="8659068" y="3835073"/>
            <a:ext cx="620683" cy="323165"/>
          </a:xfrm>
          <a:prstGeom prst="rect">
            <a:avLst/>
          </a:prstGeom>
          <a:noFill/>
        </p:spPr>
        <p:txBody>
          <a:bodyPr wrap="none" rtlCol="0">
            <a:spAutoFit/>
          </a:bodyPr>
          <a:lstStyle/>
          <a:p>
            <a:r>
              <a:rPr lang="pt-BR" sz="1500" b="1" dirty="0">
                <a:solidFill>
                  <a:srgbClr val="FFFFFF"/>
                </a:solidFill>
              </a:rPr>
              <a:t>EAU</a:t>
            </a:r>
          </a:p>
        </p:txBody>
      </p:sp>
      <p:sp>
        <p:nvSpPr>
          <p:cNvPr id="58" name="TextBox 57"/>
          <p:cNvSpPr txBox="1"/>
          <p:nvPr/>
        </p:nvSpPr>
        <p:spPr>
          <a:xfrm>
            <a:off x="4324494" y="3835073"/>
            <a:ext cx="1934037" cy="323165"/>
          </a:xfrm>
          <a:prstGeom prst="rect">
            <a:avLst/>
          </a:prstGeom>
          <a:noFill/>
        </p:spPr>
        <p:txBody>
          <a:bodyPr wrap="none" rtlCol="0">
            <a:spAutoFit/>
          </a:bodyPr>
          <a:lstStyle/>
          <a:p>
            <a:r>
              <a:rPr lang="pt-BR" sz="1500" b="1" dirty="0" err="1">
                <a:solidFill>
                  <a:srgbClr val="FFFFFF"/>
                </a:solidFill>
              </a:rPr>
              <a:t>Shenzen</a:t>
            </a:r>
            <a:r>
              <a:rPr lang="pt-BR" sz="1500" b="1" dirty="0">
                <a:solidFill>
                  <a:srgbClr val="FFFFFF"/>
                </a:solidFill>
              </a:rPr>
              <a:t> - China</a:t>
            </a:r>
          </a:p>
        </p:txBody>
      </p:sp>
      <p:pic>
        <p:nvPicPr>
          <p:cNvPr id="67" name="Picture 6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4</a:t>
            </a:fld>
            <a:endParaRPr lang="pt-BR" dirty="0">
              <a:solidFill>
                <a:srgbClr val="FFFFFF"/>
              </a:solidFill>
            </a:endParaRPr>
          </a:p>
        </p:txBody>
      </p:sp>
      <p:pic>
        <p:nvPicPr>
          <p:cNvPr id="23" name="Picture 23"/>
          <p:cNvPicPr>
            <a:picLocks noChangeAspect="1"/>
          </p:cNvPicPr>
          <p:nvPr/>
        </p:nvPicPr>
        <p:blipFill rotWithShape="1">
          <a:blip r:embed="rId6">
            <a:extLst>
              <a:ext uri="{28A0092B-C50C-407E-A947-70E740481C1C}">
                <a14:useLocalDpi xmlns:a14="http://schemas.microsoft.com/office/drawing/2010/main" val="0"/>
              </a:ext>
            </a:extLst>
          </a:blip>
          <a:srcRect r="51366"/>
          <a:stretch/>
        </p:blipFill>
        <p:spPr>
          <a:xfrm>
            <a:off x="7078529" y="2700511"/>
            <a:ext cx="1187165" cy="966635"/>
          </a:xfrm>
          <a:prstGeom prst="rect">
            <a:avLst/>
          </a:prstGeom>
          <a:effectLst>
            <a:outerShdw blurRad="76200" dir="18900000" sy="23000" kx="-1200000" algn="bl" rotWithShape="0">
              <a:prstClr val="black">
                <a:alpha val="20000"/>
              </a:prstClr>
            </a:outerShdw>
          </a:effectLst>
        </p:spPr>
      </p:pic>
      <p:pic>
        <p:nvPicPr>
          <p:cNvPr id="26" name="Picture 2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15052" y="2628503"/>
            <a:ext cx="1089867" cy="1038643"/>
          </a:xfrm>
          <a:prstGeom prst="rect">
            <a:avLst/>
          </a:prstGeom>
          <a:effectLst>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3765465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ZPE - </a:t>
            </a:r>
            <a:r>
              <a:rPr lang="en-US" sz="1500" dirty="0" err="1">
                <a:solidFill>
                  <a:srgbClr val="363636"/>
                </a:solidFill>
                <a:latin typeface="+mn-lt"/>
                <a:cs typeface="Times New Roman" panose="02020603050405020304" pitchFamily="18" charset="0"/>
              </a:rPr>
              <a:t>Experiência</a:t>
            </a:r>
            <a:r>
              <a:rPr lang="en-US" sz="1500" dirty="0">
                <a:solidFill>
                  <a:srgbClr val="363636"/>
                </a:solidFill>
                <a:latin typeface="+mn-lt"/>
                <a:cs typeface="Times New Roman" panose="02020603050405020304" pitchFamily="18" charset="0"/>
              </a:rPr>
              <a:t> </a:t>
            </a:r>
            <a:r>
              <a:rPr lang="en-US" sz="1500" dirty="0" err="1">
                <a:solidFill>
                  <a:srgbClr val="363636"/>
                </a:solidFill>
                <a:latin typeface="+mn-lt"/>
                <a:cs typeface="Times New Roman" panose="02020603050405020304" pitchFamily="18" charset="0"/>
              </a:rPr>
              <a:t>Internacional</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044327"/>
            <a:ext cx="0" cy="1944216"/>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7344816" cy="1367041"/>
          </a:xfrm>
          <a:prstGeom prst="rect">
            <a:avLst/>
          </a:prstGeom>
        </p:spPr>
        <p:txBody>
          <a:bodyPr wrap="square">
            <a:spAutoFit/>
          </a:bodyPr>
          <a:lstStyle/>
          <a:p>
            <a:pPr>
              <a:lnSpc>
                <a:spcPct val="120000"/>
              </a:lnSpc>
            </a:pPr>
            <a:r>
              <a:rPr lang="pt-BR" sz="3500" b="1" dirty="0">
                <a:solidFill>
                  <a:srgbClr val="196666"/>
                </a:solidFill>
              </a:rPr>
              <a:t>Características</a:t>
            </a:r>
            <a:br>
              <a:rPr lang="pt-BR" sz="3500" b="1" dirty="0">
                <a:solidFill>
                  <a:srgbClr val="196666"/>
                </a:solidFill>
              </a:rPr>
            </a:br>
            <a:r>
              <a:rPr lang="pt-BR" sz="3500" b="1" dirty="0">
                <a:solidFill>
                  <a:srgbClr val="196666"/>
                </a:solidFill>
              </a:rPr>
              <a:t>Comuns</a:t>
            </a:r>
          </a:p>
        </p:txBody>
      </p:sp>
      <p:sp>
        <p:nvSpPr>
          <p:cNvPr id="23" name="Rounded Rectangle 83"/>
          <p:cNvSpPr/>
          <p:nvPr/>
        </p:nvSpPr>
        <p:spPr>
          <a:xfrm>
            <a:off x="702341" y="3144303"/>
            <a:ext cx="2592288" cy="144016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nchorCtr="0"/>
          <a:lstStyle/>
          <a:p>
            <a:pPr algn="ctr"/>
            <a:r>
              <a:rPr lang="pt-BR" sz="2000" dirty="0">
                <a:solidFill>
                  <a:schemeClr val="accent4">
                    <a:lumMod val="10000"/>
                  </a:schemeClr>
                </a:solidFill>
              </a:rPr>
              <a:t>Áreas específicas no interior</a:t>
            </a:r>
            <a:br>
              <a:rPr lang="pt-BR" sz="2000" dirty="0">
                <a:solidFill>
                  <a:schemeClr val="accent4">
                    <a:lumMod val="10000"/>
                  </a:schemeClr>
                </a:solidFill>
              </a:rPr>
            </a:br>
            <a:r>
              <a:rPr lang="pt-BR" sz="2000" dirty="0">
                <a:solidFill>
                  <a:schemeClr val="accent4">
                    <a:lumMod val="10000"/>
                  </a:schemeClr>
                </a:solidFill>
              </a:rPr>
              <a:t>das fronteiras</a:t>
            </a:r>
          </a:p>
        </p:txBody>
      </p:sp>
      <p:sp>
        <p:nvSpPr>
          <p:cNvPr id="26" name="Rounded Rectangle 84"/>
          <p:cNvSpPr/>
          <p:nvPr/>
        </p:nvSpPr>
        <p:spPr>
          <a:xfrm>
            <a:off x="4471004" y="3144303"/>
            <a:ext cx="2592288" cy="144016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nchorCtr="0"/>
          <a:lstStyle/>
          <a:p>
            <a:pPr algn="ctr"/>
            <a:r>
              <a:rPr lang="pt-BR" sz="2000" dirty="0">
                <a:solidFill>
                  <a:schemeClr val="accent4">
                    <a:lumMod val="10000"/>
                  </a:schemeClr>
                </a:solidFill>
              </a:rPr>
              <a:t>Regras diferentes daquelas para</a:t>
            </a:r>
            <a:br>
              <a:rPr lang="pt-BR" sz="2000" dirty="0">
                <a:solidFill>
                  <a:schemeClr val="accent4">
                    <a:lumMod val="10000"/>
                  </a:schemeClr>
                </a:solidFill>
              </a:rPr>
            </a:br>
            <a:r>
              <a:rPr lang="pt-BR" sz="2000" dirty="0">
                <a:solidFill>
                  <a:schemeClr val="accent4">
                    <a:lumMod val="10000"/>
                  </a:schemeClr>
                </a:solidFill>
              </a:rPr>
              <a:t>as demais áreas</a:t>
            </a:r>
          </a:p>
        </p:txBody>
      </p:sp>
      <p:sp>
        <p:nvSpPr>
          <p:cNvPr id="27" name="Rounded Rectangle 85"/>
          <p:cNvSpPr/>
          <p:nvPr/>
        </p:nvSpPr>
        <p:spPr>
          <a:xfrm>
            <a:off x="7830269" y="3074058"/>
            <a:ext cx="2592288" cy="144016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nchorCtr="0"/>
          <a:lstStyle/>
          <a:p>
            <a:pPr algn="ctr"/>
            <a:r>
              <a:rPr lang="pt-BR" sz="2000" dirty="0">
                <a:solidFill>
                  <a:schemeClr val="accent4">
                    <a:lumMod val="10000"/>
                  </a:schemeClr>
                </a:solidFill>
              </a:rPr>
              <a:t>Atração/ facilitação de investimentos</a:t>
            </a:r>
          </a:p>
        </p:txBody>
      </p:sp>
      <p:grpSp>
        <p:nvGrpSpPr>
          <p:cNvPr id="37" name="Group 36"/>
          <p:cNvGrpSpPr/>
          <p:nvPr/>
        </p:nvGrpSpPr>
        <p:grpSpPr>
          <a:xfrm>
            <a:off x="3582661" y="3456453"/>
            <a:ext cx="576064" cy="576064"/>
            <a:chOff x="3438467" y="3996655"/>
            <a:chExt cx="720080" cy="720080"/>
          </a:xfrm>
        </p:grpSpPr>
        <p:sp>
          <p:nvSpPr>
            <p:cNvPr id="38" name="Oval 37"/>
            <p:cNvSpPr/>
            <p:nvPr/>
          </p:nvSpPr>
          <p:spPr>
            <a:xfrm>
              <a:off x="3438467" y="3996655"/>
              <a:ext cx="720080" cy="720080"/>
            </a:xfrm>
            <a:prstGeom prst="ellipse">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39" name="Mais 8"/>
            <p:cNvSpPr/>
            <p:nvPr/>
          </p:nvSpPr>
          <p:spPr>
            <a:xfrm>
              <a:off x="3618508" y="4176695"/>
              <a:ext cx="359999" cy="360000"/>
            </a:xfrm>
            <a:prstGeom prst="mathPlus">
              <a:avLst/>
            </a:prstGeom>
            <a:solidFill>
              <a:schemeClr val="tx1"/>
            </a:solidFill>
            <a:ln w="28575">
              <a:noFill/>
            </a:ln>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p>
              <a:pPr algn="ctr"/>
              <a:endParaRPr lang="pt-BR" sz="1300" b="1" dirty="0">
                <a:solidFill>
                  <a:schemeClr val="tx1"/>
                </a:solidFill>
              </a:endParaRPr>
            </a:p>
          </p:txBody>
        </p:sp>
      </p:grpSp>
      <p:grpSp>
        <p:nvGrpSpPr>
          <p:cNvPr id="54" name="Group 53"/>
          <p:cNvGrpSpPr/>
          <p:nvPr/>
        </p:nvGrpSpPr>
        <p:grpSpPr>
          <a:xfrm>
            <a:off x="7375571" y="3456453"/>
            <a:ext cx="576064" cy="576064"/>
            <a:chOff x="3438467" y="3996655"/>
            <a:chExt cx="720080" cy="720080"/>
          </a:xfrm>
        </p:grpSpPr>
        <p:sp>
          <p:nvSpPr>
            <p:cNvPr id="59" name="Oval 58"/>
            <p:cNvSpPr/>
            <p:nvPr/>
          </p:nvSpPr>
          <p:spPr>
            <a:xfrm>
              <a:off x="3438467" y="3996655"/>
              <a:ext cx="720080" cy="720080"/>
            </a:xfrm>
            <a:prstGeom prst="ellipse">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60" name="Mais 8"/>
            <p:cNvSpPr/>
            <p:nvPr/>
          </p:nvSpPr>
          <p:spPr>
            <a:xfrm>
              <a:off x="3618508" y="4176695"/>
              <a:ext cx="359999" cy="360000"/>
            </a:xfrm>
            <a:prstGeom prst="mathPlus">
              <a:avLst/>
            </a:prstGeom>
            <a:solidFill>
              <a:schemeClr val="tx1"/>
            </a:solidFill>
            <a:ln w="28575">
              <a:noFill/>
            </a:ln>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p>
              <a:pPr algn="ctr"/>
              <a:endParaRPr lang="pt-BR" sz="1300" b="1" dirty="0">
                <a:solidFill>
                  <a:schemeClr val="tx1"/>
                </a:solidFill>
              </a:endParaRPr>
            </a:p>
          </p:txBody>
        </p:sp>
      </p:grpSp>
      <p:pic>
        <p:nvPicPr>
          <p:cNvPr id="62" name="Picture 6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70" y="6180384"/>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5</a:t>
            </a:fld>
            <a:endParaRPr lang="pt-BR" dirty="0">
              <a:solidFill>
                <a:srgbClr val="FFFFFF"/>
              </a:solidFill>
            </a:endParaRPr>
          </a:p>
        </p:txBody>
      </p:sp>
    </p:spTree>
    <p:extLst>
      <p:ext uri="{BB962C8B-B14F-4D97-AF65-F5344CB8AC3E}">
        <p14:creationId xmlns:p14="http://schemas.microsoft.com/office/powerpoint/2010/main" val="383296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16"/>
          <p:cNvSpPr/>
          <p:nvPr/>
        </p:nvSpPr>
        <p:spPr>
          <a:xfrm>
            <a:off x="2159510" y="2280847"/>
            <a:ext cx="5760640" cy="2567519"/>
          </a:xfrm>
          <a:prstGeom prst="rect">
            <a:avLst/>
          </a:prstGeom>
        </p:spPr>
        <p:txBody>
          <a:bodyPr wrap="square" lIns="104287" tIns="52144" rIns="104287" bIns="52144" anchor="t">
            <a:spAutoFit/>
          </a:bodyPr>
          <a:lstStyle/>
          <a:p>
            <a:pPr>
              <a:defRPr/>
            </a:pPr>
            <a:r>
              <a:rPr lang="pt-BR" sz="4000" b="1" dirty="0">
                <a:solidFill>
                  <a:schemeClr val="accent4">
                    <a:lumMod val="10000"/>
                  </a:schemeClr>
                </a:solidFill>
                <a:latin typeface="+mn-lt"/>
                <a:cs typeface="Times New Roman"/>
              </a:rPr>
              <a:t>CZPE</a:t>
            </a:r>
          </a:p>
          <a:p>
            <a:pPr>
              <a:defRPr/>
            </a:pPr>
            <a:r>
              <a:rPr lang="pt-BR" sz="3000" b="1" dirty="0">
                <a:solidFill>
                  <a:schemeClr val="accent4">
                    <a:lumMod val="10000"/>
                  </a:schemeClr>
                </a:solidFill>
                <a:latin typeface="+mn-lt"/>
                <a:cs typeface="Times New Roman"/>
              </a:rPr>
              <a:t>Conselho Nacional </a:t>
            </a:r>
          </a:p>
          <a:p>
            <a:pPr>
              <a:defRPr/>
            </a:pPr>
            <a:r>
              <a:rPr lang="pt-BR" sz="3000" b="1" dirty="0">
                <a:solidFill>
                  <a:schemeClr val="accent4">
                    <a:lumMod val="10000"/>
                  </a:schemeClr>
                </a:solidFill>
                <a:latin typeface="+mn-lt"/>
                <a:cs typeface="Times New Roman"/>
              </a:rPr>
              <a:t>das Zonas de Processamento</a:t>
            </a:r>
            <a:br>
              <a:rPr lang="pt-BR" sz="3000" b="1" dirty="0">
                <a:solidFill>
                  <a:schemeClr val="accent4">
                    <a:lumMod val="10000"/>
                  </a:schemeClr>
                </a:solidFill>
                <a:latin typeface="+mn-lt"/>
                <a:cs typeface="Times New Roman"/>
              </a:rPr>
            </a:br>
            <a:r>
              <a:rPr lang="pt-BR" sz="3000" b="1" dirty="0">
                <a:solidFill>
                  <a:schemeClr val="accent4">
                    <a:lumMod val="10000"/>
                  </a:schemeClr>
                </a:solidFill>
                <a:latin typeface="+mn-lt"/>
                <a:cs typeface="Times New Roman"/>
              </a:rPr>
              <a:t>de Exportação</a:t>
            </a:r>
          </a:p>
        </p:txBody>
      </p:sp>
      <p:cxnSp>
        <p:nvCxnSpPr>
          <p:cNvPr id="6" name="Straight Connector 5"/>
          <p:cNvCxnSpPr/>
          <p:nvPr/>
        </p:nvCxnSpPr>
        <p:spPr>
          <a:xfrm>
            <a:off x="1170236" y="1476375"/>
            <a:ext cx="0" cy="4176464"/>
          </a:xfrm>
          <a:prstGeom prst="line">
            <a:avLst/>
          </a:prstGeom>
        </p:spPr>
        <p:style>
          <a:lnRef idx="2">
            <a:schemeClr val="accent1"/>
          </a:lnRef>
          <a:fillRef idx="0">
            <a:schemeClr val="accent1"/>
          </a:fillRef>
          <a:effectRef idx="1">
            <a:schemeClr val="accent1"/>
          </a:effectRef>
          <a:fontRef idx="minor">
            <a:schemeClr val="tx1"/>
          </a:fontRef>
        </p:style>
      </p:cxnSp>
      <p:pic>
        <p:nvPicPr>
          <p:cNvPr id="3" name="Picture 2"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212" y="972319"/>
            <a:ext cx="1205298" cy="222476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8" name="Slide Number Placeholder 1"/>
          <p:cNvSpPr>
            <a:spLocks noGrp="1"/>
          </p:cNvSpPr>
          <p:nvPr>
            <p:ph type="sldNum" sz="quarter" idx="12"/>
          </p:nvPr>
        </p:nvSpPr>
        <p:spPr>
          <a:xfrm>
            <a:off x="7663603" y="6948955"/>
            <a:ext cx="2495127" cy="504084"/>
          </a:xfrm>
        </p:spPr>
        <p:txBody>
          <a:bodyPr/>
          <a:lstStyle/>
          <a:p>
            <a:pPr>
              <a:defRPr/>
            </a:pPr>
            <a:fld id="{26C0C3A3-B454-4941-A6C5-4D3225836897}" type="slidenum">
              <a:rPr lang="pt-BR" smtClean="0">
                <a:solidFill>
                  <a:srgbClr val="FFFFFF"/>
                </a:solidFill>
              </a:rPr>
              <a:pPr>
                <a:defRPr/>
              </a:pPr>
              <a:t>6</a:t>
            </a:fld>
            <a:endParaRPr lang="pt-BR" dirty="0">
              <a:solidFill>
                <a:srgbClr val="FFFFFF"/>
              </a:solidFill>
            </a:endParaRPr>
          </a:p>
        </p:txBody>
      </p:sp>
    </p:spTree>
    <p:extLst>
      <p:ext uri="{BB962C8B-B14F-4D97-AF65-F5344CB8AC3E}">
        <p14:creationId xmlns:p14="http://schemas.microsoft.com/office/powerpoint/2010/main" val="2827936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0091" y="531630"/>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err="1">
                <a:solidFill>
                  <a:schemeClr val="accent4">
                    <a:lumMod val="25000"/>
                  </a:schemeClr>
                </a:solidFill>
                <a:latin typeface="+mn-lt"/>
                <a:cs typeface="Times New Roman" panose="02020603050405020304" pitchFamily="18" charset="0"/>
              </a:rPr>
              <a:t>Institucional</a:t>
            </a:r>
            <a:endParaRPr lang="en-US" sz="1500" dirty="0">
              <a:solidFill>
                <a:schemeClr val="accent4">
                  <a:lumMod val="25000"/>
                </a:schemeClr>
              </a:solidFill>
              <a:latin typeface="+mn-lt"/>
              <a:cs typeface="Times New Roman" panose="02020603050405020304" pitchFamily="18" charset="0"/>
            </a:endParaRPr>
          </a:p>
        </p:txBody>
      </p:sp>
      <p:sp>
        <p:nvSpPr>
          <p:cNvPr id="24" name="Mais 31"/>
          <p:cNvSpPr/>
          <p:nvPr/>
        </p:nvSpPr>
        <p:spPr>
          <a:xfrm>
            <a:off x="3103972" y="5517602"/>
            <a:ext cx="292962" cy="343215"/>
          </a:xfrm>
          <a:prstGeom prst="mathPlus">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defPPr>
              <a:defRPr lang="pt-BR"/>
            </a:defPPr>
            <a:lvl1pPr algn="l" rtl="0" fontAlgn="base">
              <a:spcBef>
                <a:spcPct val="0"/>
              </a:spcBef>
              <a:spcAft>
                <a:spcPct val="0"/>
              </a:spcAft>
              <a:defRPr kern="1200">
                <a:solidFill>
                  <a:schemeClr val="lt1"/>
                </a:solidFill>
                <a:latin typeface="+mn-lt"/>
                <a:ea typeface="+mn-ea"/>
                <a:cs typeface="+mn-cs"/>
              </a:defRPr>
            </a:lvl1pPr>
            <a:lvl2pPr marL="497845" algn="l" rtl="0" fontAlgn="base">
              <a:spcBef>
                <a:spcPct val="0"/>
              </a:spcBef>
              <a:spcAft>
                <a:spcPct val="0"/>
              </a:spcAft>
              <a:defRPr kern="1200">
                <a:solidFill>
                  <a:schemeClr val="lt1"/>
                </a:solidFill>
                <a:latin typeface="+mn-lt"/>
                <a:ea typeface="+mn-ea"/>
                <a:cs typeface="+mn-cs"/>
              </a:defRPr>
            </a:lvl2pPr>
            <a:lvl3pPr marL="995690" algn="l" rtl="0" fontAlgn="base">
              <a:spcBef>
                <a:spcPct val="0"/>
              </a:spcBef>
              <a:spcAft>
                <a:spcPct val="0"/>
              </a:spcAft>
              <a:defRPr kern="1200">
                <a:solidFill>
                  <a:schemeClr val="lt1"/>
                </a:solidFill>
                <a:latin typeface="+mn-lt"/>
                <a:ea typeface="+mn-ea"/>
                <a:cs typeface="+mn-cs"/>
              </a:defRPr>
            </a:lvl3pPr>
            <a:lvl4pPr marL="1493535" algn="l" rtl="0" fontAlgn="base">
              <a:spcBef>
                <a:spcPct val="0"/>
              </a:spcBef>
              <a:spcAft>
                <a:spcPct val="0"/>
              </a:spcAft>
              <a:defRPr kern="1200">
                <a:solidFill>
                  <a:schemeClr val="lt1"/>
                </a:solidFill>
                <a:latin typeface="+mn-lt"/>
                <a:ea typeface="+mn-ea"/>
                <a:cs typeface="+mn-cs"/>
              </a:defRPr>
            </a:lvl4pPr>
            <a:lvl5pPr marL="1991380" algn="l" rtl="0" fontAlgn="base">
              <a:spcBef>
                <a:spcPct val="0"/>
              </a:spcBef>
              <a:spcAft>
                <a:spcPct val="0"/>
              </a:spcAft>
              <a:defRPr kern="1200">
                <a:solidFill>
                  <a:schemeClr val="lt1"/>
                </a:solidFill>
                <a:latin typeface="+mn-lt"/>
                <a:ea typeface="+mn-ea"/>
                <a:cs typeface="+mn-cs"/>
              </a:defRPr>
            </a:lvl5pPr>
            <a:lvl6pPr marL="2489225" algn="l" defTabSz="995690" rtl="0" eaLnBrk="1" latinLnBrk="0" hangingPunct="1">
              <a:defRPr kern="1200">
                <a:solidFill>
                  <a:schemeClr val="lt1"/>
                </a:solidFill>
                <a:latin typeface="+mn-lt"/>
                <a:ea typeface="+mn-ea"/>
                <a:cs typeface="+mn-cs"/>
              </a:defRPr>
            </a:lvl6pPr>
            <a:lvl7pPr marL="2987070" algn="l" defTabSz="995690" rtl="0" eaLnBrk="1" latinLnBrk="0" hangingPunct="1">
              <a:defRPr kern="1200">
                <a:solidFill>
                  <a:schemeClr val="lt1"/>
                </a:solidFill>
                <a:latin typeface="+mn-lt"/>
                <a:ea typeface="+mn-ea"/>
                <a:cs typeface="+mn-cs"/>
              </a:defRPr>
            </a:lvl7pPr>
            <a:lvl8pPr marL="3484916" algn="l" defTabSz="995690" rtl="0" eaLnBrk="1" latinLnBrk="0" hangingPunct="1">
              <a:defRPr kern="1200">
                <a:solidFill>
                  <a:schemeClr val="lt1"/>
                </a:solidFill>
                <a:latin typeface="+mn-lt"/>
                <a:ea typeface="+mn-ea"/>
                <a:cs typeface="+mn-cs"/>
              </a:defRPr>
            </a:lvl8pPr>
            <a:lvl9pPr marL="3982761" algn="l" defTabSz="995690" rtl="0" eaLnBrk="1" latinLnBrk="0" hangingPunct="1">
              <a:defRPr kern="1200">
                <a:solidFill>
                  <a:schemeClr val="lt1"/>
                </a:solidFill>
                <a:latin typeface="+mn-lt"/>
                <a:ea typeface="+mn-ea"/>
                <a:cs typeface="+mn-cs"/>
              </a:defRPr>
            </a:lvl9pPr>
          </a:lstStyle>
          <a:p>
            <a:pPr algn="ctr"/>
            <a:endParaRPr lang="pt-BR" sz="1400" b="1" dirty="0">
              <a:solidFill>
                <a:schemeClr val="tx1"/>
              </a:solidFill>
            </a:endParaRPr>
          </a:p>
        </p:txBody>
      </p:sp>
      <p:sp>
        <p:nvSpPr>
          <p:cNvPr id="25" name="Mais 27"/>
          <p:cNvSpPr/>
          <p:nvPr/>
        </p:nvSpPr>
        <p:spPr>
          <a:xfrm>
            <a:off x="4977887" y="5554039"/>
            <a:ext cx="292848" cy="307411"/>
          </a:xfrm>
          <a:prstGeom prst="mathPlus">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defPPr>
              <a:defRPr lang="pt-BR"/>
            </a:defPPr>
            <a:lvl1pPr algn="l" rtl="0" fontAlgn="base">
              <a:spcBef>
                <a:spcPct val="0"/>
              </a:spcBef>
              <a:spcAft>
                <a:spcPct val="0"/>
              </a:spcAft>
              <a:defRPr kern="1200">
                <a:solidFill>
                  <a:schemeClr val="lt1"/>
                </a:solidFill>
                <a:latin typeface="+mn-lt"/>
                <a:ea typeface="+mn-ea"/>
                <a:cs typeface="+mn-cs"/>
              </a:defRPr>
            </a:lvl1pPr>
            <a:lvl2pPr marL="497845" algn="l" rtl="0" fontAlgn="base">
              <a:spcBef>
                <a:spcPct val="0"/>
              </a:spcBef>
              <a:spcAft>
                <a:spcPct val="0"/>
              </a:spcAft>
              <a:defRPr kern="1200">
                <a:solidFill>
                  <a:schemeClr val="lt1"/>
                </a:solidFill>
                <a:latin typeface="+mn-lt"/>
                <a:ea typeface="+mn-ea"/>
                <a:cs typeface="+mn-cs"/>
              </a:defRPr>
            </a:lvl2pPr>
            <a:lvl3pPr marL="995690" algn="l" rtl="0" fontAlgn="base">
              <a:spcBef>
                <a:spcPct val="0"/>
              </a:spcBef>
              <a:spcAft>
                <a:spcPct val="0"/>
              </a:spcAft>
              <a:defRPr kern="1200">
                <a:solidFill>
                  <a:schemeClr val="lt1"/>
                </a:solidFill>
                <a:latin typeface="+mn-lt"/>
                <a:ea typeface="+mn-ea"/>
                <a:cs typeface="+mn-cs"/>
              </a:defRPr>
            </a:lvl3pPr>
            <a:lvl4pPr marL="1493535" algn="l" rtl="0" fontAlgn="base">
              <a:spcBef>
                <a:spcPct val="0"/>
              </a:spcBef>
              <a:spcAft>
                <a:spcPct val="0"/>
              </a:spcAft>
              <a:defRPr kern="1200">
                <a:solidFill>
                  <a:schemeClr val="lt1"/>
                </a:solidFill>
                <a:latin typeface="+mn-lt"/>
                <a:ea typeface="+mn-ea"/>
                <a:cs typeface="+mn-cs"/>
              </a:defRPr>
            </a:lvl4pPr>
            <a:lvl5pPr marL="1991380" algn="l" rtl="0" fontAlgn="base">
              <a:spcBef>
                <a:spcPct val="0"/>
              </a:spcBef>
              <a:spcAft>
                <a:spcPct val="0"/>
              </a:spcAft>
              <a:defRPr kern="1200">
                <a:solidFill>
                  <a:schemeClr val="lt1"/>
                </a:solidFill>
                <a:latin typeface="+mn-lt"/>
                <a:ea typeface="+mn-ea"/>
                <a:cs typeface="+mn-cs"/>
              </a:defRPr>
            </a:lvl5pPr>
            <a:lvl6pPr marL="2489225" algn="l" defTabSz="995690" rtl="0" eaLnBrk="1" latinLnBrk="0" hangingPunct="1">
              <a:defRPr kern="1200">
                <a:solidFill>
                  <a:schemeClr val="lt1"/>
                </a:solidFill>
                <a:latin typeface="+mn-lt"/>
                <a:ea typeface="+mn-ea"/>
                <a:cs typeface="+mn-cs"/>
              </a:defRPr>
            </a:lvl6pPr>
            <a:lvl7pPr marL="2987070" algn="l" defTabSz="995690" rtl="0" eaLnBrk="1" latinLnBrk="0" hangingPunct="1">
              <a:defRPr kern="1200">
                <a:solidFill>
                  <a:schemeClr val="lt1"/>
                </a:solidFill>
                <a:latin typeface="+mn-lt"/>
                <a:ea typeface="+mn-ea"/>
                <a:cs typeface="+mn-cs"/>
              </a:defRPr>
            </a:lvl7pPr>
            <a:lvl8pPr marL="3484916" algn="l" defTabSz="995690" rtl="0" eaLnBrk="1" latinLnBrk="0" hangingPunct="1">
              <a:defRPr kern="1200">
                <a:solidFill>
                  <a:schemeClr val="lt1"/>
                </a:solidFill>
                <a:latin typeface="+mn-lt"/>
                <a:ea typeface="+mn-ea"/>
                <a:cs typeface="+mn-cs"/>
              </a:defRPr>
            </a:lvl8pPr>
            <a:lvl9pPr marL="3982761" algn="l" defTabSz="995690" rtl="0" eaLnBrk="1" latinLnBrk="0" hangingPunct="1">
              <a:defRPr kern="1200">
                <a:solidFill>
                  <a:schemeClr val="lt1"/>
                </a:solidFill>
                <a:latin typeface="+mn-lt"/>
                <a:ea typeface="+mn-ea"/>
                <a:cs typeface="+mn-cs"/>
              </a:defRPr>
            </a:lvl9pPr>
          </a:lstStyle>
          <a:p>
            <a:pPr algn="ctr"/>
            <a:endParaRPr lang="pt-BR" sz="1400" b="1" dirty="0">
              <a:solidFill>
                <a:schemeClr val="tx1"/>
              </a:solidFill>
            </a:endParaRPr>
          </a:p>
        </p:txBody>
      </p:sp>
      <p:sp>
        <p:nvSpPr>
          <p:cNvPr id="30" name="Mais 33"/>
          <p:cNvSpPr/>
          <p:nvPr/>
        </p:nvSpPr>
        <p:spPr>
          <a:xfrm>
            <a:off x="7344861" y="5544836"/>
            <a:ext cx="271927" cy="315981"/>
          </a:xfrm>
          <a:prstGeom prst="mathPlus">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defPPr>
              <a:defRPr lang="pt-BR"/>
            </a:defPPr>
            <a:lvl1pPr algn="l" rtl="0" fontAlgn="base">
              <a:spcBef>
                <a:spcPct val="0"/>
              </a:spcBef>
              <a:spcAft>
                <a:spcPct val="0"/>
              </a:spcAft>
              <a:defRPr kern="1200">
                <a:solidFill>
                  <a:schemeClr val="lt1"/>
                </a:solidFill>
                <a:latin typeface="+mn-lt"/>
                <a:ea typeface="+mn-ea"/>
                <a:cs typeface="+mn-cs"/>
              </a:defRPr>
            </a:lvl1pPr>
            <a:lvl2pPr marL="497845" algn="l" rtl="0" fontAlgn="base">
              <a:spcBef>
                <a:spcPct val="0"/>
              </a:spcBef>
              <a:spcAft>
                <a:spcPct val="0"/>
              </a:spcAft>
              <a:defRPr kern="1200">
                <a:solidFill>
                  <a:schemeClr val="lt1"/>
                </a:solidFill>
                <a:latin typeface="+mn-lt"/>
                <a:ea typeface="+mn-ea"/>
                <a:cs typeface="+mn-cs"/>
              </a:defRPr>
            </a:lvl2pPr>
            <a:lvl3pPr marL="995690" algn="l" rtl="0" fontAlgn="base">
              <a:spcBef>
                <a:spcPct val="0"/>
              </a:spcBef>
              <a:spcAft>
                <a:spcPct val="0"/>
              </a:spcAft>
              <a:defRPr kern="1200">
                <a:solidFill>
                  <a:schemeClr val="lt1"/>
                </a:solidFill>
                <a:latin typeface="+mn-lt"/>
                <a:ea typeface="+mn-ea"/>
                <a:cs typeface="+mn-cs"/>
              </a:defRPr>
            </a:lvl3pPr>
            <a:lvl4pPr marL="1493535" algn="l" rtl="0" fontAlgn="base">
              <a:spcBef>
                <a:spcPct val="0"/>
              </a:spcBef>
              <a:spcAft>
                <a:spcPct val="0"/>
              </a:spcAft>
              <a:defRPr kern="1200">
                <a:solidFill>
                  <a:schemeClr val="lt1"/>
                </a:solidFill>
                <a:latin typeface="+mn-lt"/>
                <a:ea typeface="+mn-ea"/>
                <a:cs typeface="+mn-cs"/>
              </a:defRPr>
            </a:lvl4pPr>
            <a:lvl5pPr marL="1991380" algn="l" rtl="0" fontAlgn="base">
              <a:spcBef>
                <a:spcPct val="0"/>
              </a:spcBef>
              <a:spcAft>
                <a:spcPct val="0"/>
              </a:spcAft>
              <a:defRPr kern="1200">
                <a:solidFill>
                  <a:schemeClr val="lt1"/>
                </a:solidFill>
                <a:latin typeface="+mn-lt"/>
                <a:ea typeface="+mn-ea"/>
                <a:cs typeface="+mn-cs"/>
              </a:defRPr>
            </a:lvl5pPr>
            <a:lvl6pPr marL="2489225" algn="l" defTabSz="995690" rtl="0" eaLnBrk="1" latinLnBrk="0" hangingPunct="1">
              <a:defRPr kern="1200">
                <a:solidFill>
                  <a:schemeClr val="lt1"/>
                </a:solidFill>
                <a:latin typeface="+mn-lt"/>
                <a:ea typeface="+mn-ea"/>
                <a:cs typeface="+mn-cs"/>
              </a:defRPr>
            </a:lvl6pPr>
            <a:lvl7pPr marL="2987070" algn="l" defTabSz="995690" rtl="0" eaLnBrk="1" latinLnBrk="0" hangingPunct="1">
              <a:defRPr kern="1200">
                <a:solidFill>
                  <a:schemeClr val="lt1"/>
                </a:solidFill>
                <a:latin typeface="+mn-lt"/>
                <a:ea typeface="+mn-ea"/>
                <a:cs typeface="+mn-cs"/>
              </a:defRPr>
            </a:lvl7pPr>
            <a:lvl8pPr marL="3484916" algn="l" defTabSz="995690" rtl="0" eaLnBrk="1" latinLnBrk="0" hangingPunct="1">
              <a:defRPr kern="1200">
                <a:solidFill>
                  <a:schemeClr val="lt1"/>
                </a:solidFill>
                <a:latin typeface="+mn-lt"/>
                <a:ea typeface="+mn-ea"/>
                <a:cs typeface="+mn-cs"/>
              </a:defRPr>
            </a:lvl8pPr>
            <a:lvl9pPr marL="3982761" algn="l" defTabSz="995690" rtl="0" eaLnBrk="1" latinLnBrk="0" hangingPunct="1">
              <a:defRPr kern="1200">
                <a:solidFill>
                  <a:schemeClr val="lt1"/>
                </a:solidFill>
                <a:latin typeface="+mn-lt"/>
                <a:ea typeface="+mn-ea"/>
                <a:cs typeface="+mn-cs"/>
              </a:defRPr>
            </a:lvl9pPr>
          </a:lstStyle>
          <a:p>
            <a:pPr algn="ctr"/>
            <a:endParaRPr lang="pt-BR" sz="1400" b="1" dirty="0">
              <a:solidFill>
                <a:schemeClr val="tx1"/>
              </a:solidFill>
            </a:endParaRPr>
          </a:p>
        </p:txBody>
      </p:sp>
      <p:grpSp>
        <p:nvGrpSpPr>
          <p:cNvPr id="90" name="Group 89"/>
          <p:cNvGrpSpPr/>
          <p:nvPr/>
        </p:nvGrpSpPr>
        <p:grpSpPr>
          <a:xfrm>
            <a:off x="594172" y="937718"/>
            <a:ext cx="9414896" cy="1944216"/>
            <a:chOff x="810196" y="1044327"/>
            <a:chExt cx="9414896" cy="1944216"/>
          </a:xfrm>
        </p:grpSpPr>
        <p:cxnSp>
          <p:nvCxnSpPr>
            <p:cNvPr id="20" name="Straight Connector 19"/>
            <p:cNvCxnSpPr/>
            <p:nvPr/>
          </p:nvCxnSpPr>
          <p:spPr>
            <a:xfrm>
              <a:off x="810196" y="1044327"/>
              <a:ext cx="0" cy="1944216"/>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7344816" cy="451406"/>
            </a:xfrm>
            <a:prstGeom prst="rect">
              <a:avLst/>
            </a:prstGeom>
          </p:spPr>
          <p:txBody>
            <a:bodyPr wrap="square">
              <a:spAutoFit/>
            </a:bodyPr>
            <a:lstStyle/>
            <a:p>
              <a:pPr>
                <a:lnSpc>
                  <a:spcPct val="120000"/>
                </a:lnSpc>
              </a:pPr>
              <a:r>
                <a:rPr lang="pt-BR" sz="2000" b="1" dirty="0">
                  <a:solidFill>
                    <a:srgbClr val="196666"/>
                  </a:solidFill>
                </a:rPr>
                <a:t>CZPE – Conselho de Ministros</a:t>
              </a:r>
            </a:p>
          </p:txBody>
        </p:sp>
        <p:sp>
          <p:nvSpPr>
            <p:cNvPr id="31" name="Retângulo de cantos arredondados 26"/>
            <p:cNvSpPr/>
            <p:nvPr/>
          </p:nvSpPr>
          <p:spPr>
            <a:xfrm>
              <a:off x="954212" y="2052439"/>
              <a:ext cx="1350000" cy="630001"/>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ctr"/>
            <a:lstStyle/>
            <a:p>
              <a:pPr algn="ctr"/>
              <a:r>
                <a:rPr lang="pt-BR" b="1" dirty="0">
                  <a:solidFill>
                    <a:schemeClr val="accent4">
                      <a:lumMod val="10000"/>
                    </a:schemeClr>
                  </a:solidFill>
                </a:rPr>
                <a:t>MDIC</a:t>
              </a:r>
              <a:endParaRPr lang="pt-BR" sz="1400" b="1" dirty="0">
                <a:solidFill>
                  <a:schemeClr val="accent4">
                    <a:lumMod val="10000"/>
                  </a:schemeClr>
                </a:solidFill>
              </a:endParaRPr>
            </a:p>
            <a:p>
              <a:pPr algn="ctr"/>
              <a:r>
                <a:rPr lang="pt-BR" sz="1000" b="1" dirty="0">
                  <a:solidFill>
                    <a:schemeClr val="accent4">
                      <a:lumMod val="10000"/>
                    </a:schemeClr>
                  </a:solidFill>
                </a:rPr>
                <a:t>(Presidente - CZPE)</a:t>
              </a:r>
            </a:p>
          </p:txBody>
        </p:sp>
        <p:sp>
          <p:nvSpPr>
            <p:cNvPr id="35" name="Retângulo de cantos arredondados 27"/>
            <p:cNvSpPr/>
            <p:nvPr/>
          </p:nvSpPr>
          <p:spPr>
            <a:xfrm>
              <a:off x="2494288" y="2052439"/>
              <a:ext cx="1350000" cy="630001"/>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ctr"/>
            <a:lstStyle/>
            <a:p>
              <a:pPr algn="ctr"/>
              <a:r>
                <a:rPr lang="pt-BR" sz="1300" b="1" dirty="0">
                  <a:solidFill>
                    <a:schemeClr val="accent4">
                      <a:lumMod val="10000"/>
                    </a:schemeClr>
                  </a:solidFill>
                </a:rPr>
                <a:t>Fazenda</a:t>
              </a:r>
            </a:p>
          </p:txBody>
        </p:sp>
        <p:sp>
          <p:nvSpPr>
            <p:cNvPr id="36" name="Retângulo de cantos arredondados 28"/>
            <p:cNvSpPr/>
            <p:nvPr/>
          </p:nvSpPr>
          <p:spPr>
            <a:xfrm>
              <a:off x="4034364" y="2052439"/>
              <a:ext cx="1350000" cy="630001"/>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ctr"/>
            <a:lstStyle/>
            <a:p>
              <a:pPr algn="ctr"/>
              <a:r>
                <a:rPr lang="pt-BR" sz="1300" b="1" dirty="0">
                  <a:solidFill>
                    <a:schemeClr val="accent4">
                      <a:lumMod val="10000"/>
                    </a:schemeClr>
                  </a:solidFill>
                </a:rPr>
                <a:t>Meio Ambiente</a:t>
              </a:r>
            </a:p>
          </p:txBody>
        </p:sp>
        <p:sp>
          <p:nvSpPr>
            <p:cNvPr id="37" name="Retângulo de cantos arredondados 29"/>
            <p:cNvSpPr/>
            <p:nvPr/>
          </p:nvSpPr>
          <p:spPr>
            <a:xfrm>
              <a:off x="5574440" y="2052439"/>
              <a:ext cx="1570500" cy="630001"/>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ctr"/>
            <a:lstStyle/>
            <a:p>
              <a:pPr algn="ctr"/>
              <a:r>
                <a:rPr lang="pt-BR" sz="1300" b="1" dirty="0">
                  <a:solidFill>
                    <a:schemeClr val="accent4">
                      <a:lumMod val="10000"/>
                    </a:schemeClr>
                  </a:solidFill>
                </a:rPr>
                <a:t>Planejamento</a:t>
              </a:r>
            </a:p>
          </p:txBody>
        </p:sp>
        <p:sp>
          <p:nvSpPr>
            <p:cNvPr id="41" name="Retângulo de cantos arredondados 30"/>
            <p:cNvSpPr/>
            <p:nvPr/>
          </p:nvSpPr>
          <p:spPr>
            <a:xfrm>
              <a:off x="7335016" y="2052439"/>
              <a:ext cx="1350000" cy="630001"/>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ctr"/>
            <a:lstStyle/>
            <a:p>
              <a:pPr algn="ctr"/>
              <a:r>
                <a:rPr lang="pt-BR" sz="1300" b="1" dirty="0">
                  <a:solidFill>
                    <a:schemeClr val="accent4">
                      <a:lumMod val="10000"/>
                    </a:schemeClr>
                  </a:solidFill>
                </a:rPr>
                <a:t>Integração</a:t>
              </a:r>
            </a:p>
          </p:txBody>
        </p:sp>
        <p:sp>
          <p:nvSpPr>
            <p:cNvPr id="42" name="Retângulo de cantos arredondados 31"/>
            <p:cNvSpPr/>
            <p:nvPr/>
          </p:nvSpPr>
          <p:spPr>
            <a:xfrm>
              <a:off x="8875092" y="2052439"/>
              <a:ext cx="1350000" cy="630001"/>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ctr"/>
            <a:lstStyle/>
            <a:p>
              <a:pPr algn="ctr"/>
              <a:r>
                <a:rPr lang="pt-BR" sz="1300" b="1" dirty="0">
                  <a:solidFill>
                    <a:schemeClr val="accent4">
                      <a:lumMod val="10000"/>
                    </a:schemeClr>
                  </a:solidFill>
                </a:rPr>
                <a:t>Casa Civil - Presidência</a:t>
              </a:r>
            </a:p>
          </p:txBody>
        </p:sp>
        <p:cxnSp>
          <p:nvCxnSpPr>
            <p:cNvPr id="43" name="Straight Connector 42"/>
            <p:cNvCxnSpPr/>
            <p:nvPr/>
          </p:nvCxnSpPr>
          <p:spPr>
            <a:xfrm>
              <a:off x="2394372" y="1980431"/>
              <a:ext cx="0" cy="720080"/>
            </a:xfrm>
            <a:prstGeom prst="line">
              <a:avLst/>
            </a:prstGeom>
            <a:ln w="12700" cmpd="sng">
              <a:solidFill>
                <a:schemeClr val="accent1">
                  <a:lumMod val="50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3834532" y="1980431"/>
              <a:ext cx="0" cy="720080"/>
            </a:xfrm>
            <a:prstGeom prst="line">
              <a:avLst/>
            </a:prstGeom>
            <a:ln w="12700" cmpd="sng">
              <a:solidFill>
                <a:schemeClr val="accent1">
                  <a:lumMod val="50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5418708" y="1980431"/>
              <a:ext cx="0" cy="720080"/>
            </a:xfrm>
            <a:prstGeom prst="line">
              <a:avLst/>
            </a:prstGeom>
            <a:ln w="12700" cmpd="sng">
              <a:solidFill>
                <a:schemeClr val="accent1">
                  <a:lumMod val="50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7290916" y="1980431"/>
              <a:ext cx="0" cy="720080"/>
            </a:xfrm>
            <a:prstGeom prst="line">
              <a:avLst/>
            </a:prstGeom>
            <a:ln w="12700" cmpd="sng">
              <a:solidFill>
                <a:schemeClr val="accent1">
                  <a:lumMod val="50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8731076" y="1980431"/>
              <a:ext cx="0" cy="720080"/>
            </a:xfrm>
            <a:prstGeom prst="line">
              <a:avLst/>
            </a:prstGeom>
            <a:ln w="12700" cmpd="sng">
              <a:solidFill>
                <a:schemeClr val="accent1">
                  <a:lumMod val="50000"/>
                </a:schemeClr>
              </a:solidFill>
              <a:prstDash val="sysDot"/>
            </a:ln>
          </p:spPr>
          <p:style>
            <a:lnRef idx="2">
              <a:schemeClr val="accent1"/>
            </a:lnRef>
            <a:fillRef idx="0">
              <a:schemeClr val="accent1"/>
            </a:fillRef>
            <a:effectRef idx="1">
              <a:schemeClr val="accent1"/>
            </a:effectRef>
            <a:fontRef idx="minor">
              <a:schemeClr val="tx1"/>
            </a:fontRef>
          </p:style>
        </p:cxnSp>
      </p:grpSp>
      <p:grpSp>
        <p:nvGrpSpPr>
          <p:cNvPr id="92" name="Group 91"/>
          <p:cNvGrpSpPr/>
          <p:nvPr/>
        </p:nvGrpSpPr>
        <p:grpSpPr>
          <a:xfrm>
            <a:off x="591403" y="5026123"/>
            <a:ext cx="7560840" cy="1656184"/>
            <a:chOff x="810196" y="5436815"/>
            <a:chExt cx="7560840" cy="1656184"/>
          </a:xfrm>
        </p:grpSpPr>
        <p:cxnSp>
          <p:nvCxnSpPr>
            <p:cNvPr id="79" name="Straight Connector 78"/>
            <p:cNvCxnSpPr/>
            <p:nvPr/>
          </p:nvCxnSpPr>
          <p:spPr>
            <a:xfrm>
              <a:off x="810196" y="5436815"/>
              <a:ext cx="0" cy="1440160"/>
            </a:xfrm>
            <a:prstGeom prst="line">
              <a:avLst/>
            </a:prstGeom>
          </p:spPr>
          <p:style>
            <a:lnRef idx="2">
              <a:schemeClr val="accent1"/>
            </a:lnRef>
            <a:fillRef idx="0">
              <a:schemeClr val="accent1"/>
            </a:fillRef>
            <a:effectRef idx="1">
              <a:schemeClr val="accent1"/>
            </a:effectRef>
            <a:fontRef idx="minor">
              <a:schemeClr val="tx1"/>
            </a:fontRef>
          </p:style>
        </p:cxnSp>
        <p:sp>
          <p:nvSpPr>
            <p:cNvPr id="80" name="Rectangle 79"/>
            <p:cNvSpPr/>
            <p:nvPr/>
          </p:nvSpPr>
          <p:spPr>
            <a:xfrm>
              <a:off x="1026220" y="5436815"/>
              <a:ext cx="7344816" cy="820738"/>
            </a:xfrm>
            <a:prstGeom prst="rect">
              <a:avLst/>
            </a:prstGeom>
          </p:spPr>
          <p:txBody>
            <a:bodyPr wrap="square">
              <a:spAutoFit/>
            </a:bodyPr>
            <a:lstStyle/>
            <a:p>
              <a:pPr>
                <a:lnSpc>
                  <a:spcPct val="120000"/>
                </a:lnSpc>
              </a:pPr>
              <a:r>
                <a:rPr lang="pt-BR" sz="2000" b="1" dirty="0">
                  <a:solidFill>
                    <a:srgbClr val="196666"/>
                  </a:solidFill>
                </a:rPr>
                <a:t>SE/CZPE</a:t>
              </a:r>
            </a:p>
            <a:p>
              <a:pPr>
                <a:lnSpc>
                  <a:spcPct val="120000"/>
                </a:lnSpc>
              </a:pPr>
              <a:r>
                <a:rPr lang="pt-BR" sz="2000" b="1" dirty="0">
                  <a:solidFill>
                    <a:srgbClr val="196666"/>
                  </a:solidFill>
                </a:rPr>
                <a:t>Secretaria Executiva</a:t>
              </a:r>
            </a:p>
          </p:txBody>
        </p:sp>
        <p:sp>
          <p:nvSpPr>
            <p:cNvPr id="82" name="Retângulo de cantos arredondados 23"/>
            <p:cNvSpPr/>
            <p:nvPr/>
          </p:nvSpPr>
          <p:spPr>
            <a:xfrm>
              <a:off x="954212" y="6084887"/>
              <a:ext cx="5184576" cy="1008112"/>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ctr" anchorCtr="0"/>
            <a:lstStyle/>
            <a:p>
              <a:pPr>
                <a:lnSpc>
                  <a:spcPct val="120000"/>
                </a:lnSpc>
              </a:pPr>
              <a:r>
                <a:rPr lang="en-US" sz="1400" dirty="0" err="1">
                  <a:solidFill>
                    <a:srgbClr val="161616"/>
                  </a:solidFill>
                  <a:cs typeface="Verdana"/>
                </a:rPr>
                <a:t>Órgão</a:t>
              </a:r>
              <a:r>
                <a:rPr lang="en-US" sz="1400" dirty="0">
                  <a:solidFill>
                    <a:srgbClr val="161616"/>
                  </a:solidFill>
                  <a:cs typeface="Verdana"/>
                </a:rPr>
                <a:t> de </a:t>
              </a:r>
              <a:r>
                <a:rPr lang="en-US" sz="1400" dirty="0" err="1">
                  <a:solidFill>
                    <a:srgbClr val="161616"/>
                  </a:solidFill>
                  <a:cs typeface="Verdana"/>
                </a:rPr>
                <a:t>apoio</a:t>
              </a:r>
              <a:r>
                <a:rPr lang="en-US" sz="1400" dirty="0">
                  <a:solidFill>
                    <a:srgbClr val="161616"/>
                  </a:solidFill>
                  <a:cs typeface="Verdana"/>
                </a:rPr>
                <a:t> </a:t>
              </a:r>
              <a:r>
                <a:rPr lang="en-US" sz="1400" dirty="0" err="1">
                  <a:solidFill>
                    <a:srgbClr val="161616"/>
                  </a:solidFill>
                  <a:cs typeface="Verdana"/>
                </a:rPr>
                <a:t>técnico</a:t>
              </a:r>
              <a:r>
                <a:rPr lang="en-US" sz="1400" dirty="0">
                  <a:solidFill>
                    <a:srgbClr val="161616"/>
                  </a:solidFill>
                  <a:cs typeface="Verdana"/>
                </a:rPr>
                <a:t> e </a:t>
              </a:r>
              <a:r>
                <a:rPr lang="en-US" sz="1400" dirty="0" err="1">
                  <a:solidFill>
                    <a:srgbClr val="161616"/>
                  </a:solidFill>
                  <a:cs typeface="Verdana"/>
                </a:rPr>
                <a:t>administrativo</a:t>
              </a:r>
              <a:r>
                <a:rPr lang="en-US" sz="1400" dirty="0">
                  <a:solidFill>
                    <a:srgbClr val="161616"/>
                  </a:solidFill>
                  <a:cs typeface="Verdana"/>
                </a:rPr>
                <a:t> </a:t>
              </a:r>
              <a:r>
                <a:rPr lang="en-US" sz="1400" dirty="0" err="1">
                  <a:solidFill>
                    <a:srgbClr val="161616"/>
                  </a:solidFill>
                  <a:cs typeface="Verdana"/>
                </a:rPr>
                <a:t>ao</a:t>
              </a:r>
              <a:r>
                <a:rPr lang="en-US" sz="1400" dirty="0">
                  <a:solidFill>
                    <a:srgbClr val="161616"/>
                  </a:solidFill>
                  <a:cs typeface="Verdana"/>
                </a:rPr>
                <a:t> CZPE</a:t>
              </a:r>
            </a:p>
          </p:txBody>
        </p:sp>
      </p:grpSp>
      <p:grpSp>
        <p:nvGrpSpPr>
          <p:cNvPr id="89" name="Group 88"/>
          <p:cNvGrpSpPr/>
          <p:nvPr/>
        </p:nvGrpSpPr>
        <p:grpSpPr>
          <a:xfrm>
            <a:off x="591403" y="3010632"/>
            <a:ext cx="9289032" cy="1872208"/>
            <a:chOff x="810196" y="3276575"/>
            <a:chExt cx="9289032" cy="1872208"/>
          </a:xfrm>
        </p:grpSpPr>
        <p:cxnSp>
          <p:nvCxnSpPr>
            <p:cNvPr id="18" name="Straight Connector 17"/>
            <p:cNvCxnSpPr/>
            <p:nvPr/>
          </p:nvCxnSpPr>
          <p:spPr>
            <a:xfrm>
              <a:off x="810196" y="3276575"/>
              <a:ext cx="0" cy="1872208"/>
            </a:xfrm>
            <a:prstGeom prst="line">
              <a:avLst/>
            </a:prstGeom>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1026220" y="3276575"/>
              <a:ext cx="7344816" cy="451406"/>
            </a:xfrm>
            <a:prstGeom prst="rect">
              <a:avLst/>
            </a:prstGeom>
          </p:spPr>
          <p:txBody>
            <a:bodyPr wrap="square">
              <a:spAutoFit/>
            </a:bodyPr>
            <a:lstStyle/>
            <a:p>
              <a:pPr>
                <a:lnSpc>
                  <a:spcPct val="120000"/>
                </a:lnSpc>
              </a:pPr>
              <a:r>
                <a:rPr lang="pt-BR" sz="2000" b="1" dirty="0">
                  <a:solidFill>
                    <a:srgbClr val="196666"/>
                  </a:solidFill>
                </a:rPr>
                <a:t>CZPE - Atuação</a:t>
              </a:r>
            </a:p>
          </p:txBody>
        </p:sp>
        <p:sp>
          <p:nvSpPr>
            <p:cNvPr id="39" name="Oval 38"/>
            <p:cNvSpPr/>
            <p:nvPr/>
          </p:nvSpPr>
          <p:spPr>
            <a:xfrm>
              <a:off x="3114452" y="4212679"/>
              <a:ext cx="288032" cy="288032"/>
            </a:xfrm>
            <a:prstGeom prst="ellipse">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pSp>
          <p:nvGrpSpPr>
            <p:cNvPr id="47" name="Group 46"/>
            <p:cNvGrpSpPr/>
            <p:nvPr/>
          </p:nvGrpSpPr>
          <p:grpSpPr>
            <a:xfrm>
              <a:off x="5922764" y="4212679"/>
              <a:ext cx="288032" cy="288032"/>
              <a:chOff x="3438467" y="3996655"/>
              <a:chExt cx="720080" cy="720080"/>
            </a:xfrm>
          </p:grpSpPr>
          <p:sp>
            <p:nvSpPr>
              <p:cNvPr id="48" name="Oval 47"/>
              <p:cNvSpPr/>
              <p:nvPr/>
            </p:nvSpPr>
            <p:spPr>
              <a:xfrm>
                <a:off x="3438467" y="3996655"/>
                <a:ext cx="720080" cy="720080"/>
              </a:xfrm>
              <a:prstGeom prst="ellipse">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49" name="Mais 8"/>
              <p:cNvSpPr/>
              <p:nvPr/>
            </p:nvSpPr>
            <p:spPr>
              <a:xfrm>
                <a:off x="3618508" y="4176695"/>
                <a:ext cx="359999" cy="360000"/>
              </a:xfrm>
              <a:prstGeom prst="mathPlus">
                <a:avLst/>
              </a:prstGeom>
              <a:solidFill>
                <a:schemeClr val="tx1"/>
              </a:solidFill>
              <a:ln w="28575">
                <a:noFill/>
              </a:ln>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p>
                <a:pPr algn="ctr"/>
                <a:endParaRPr lang="pt-BR" sz="1300" b="1" dirty="0">
                  <a:solidFill>
                    <a:schemeClr val="tx1"/>
                  </a:solidFill>
                </a:endParaRPr>
              </a:p>
            </p:txBody>
          </p:sp>
        </p:grpSp>
        <p:grpSp>
          <p:nvGrpSpPr>
            <p:cNvPr id="50" name="Group 49"/>
            <p:cNvGrpSpPr/>
            <p:nvPr/>
          </p:nvGrpSpPr>
          <p:grpSpPr>
            <a:xfrm>
              <a:off x="8731076" y="4212679"/>
              <a:ext cx="288032" cy="288032"/>
              <a:chOff x="3438467" y="3996655"/>
              <a:chExt cx="720080" cy="720080"/>
            </a:xfrm>
          </p:grpSpPr>
          <p:sp>
            <p:nvSpPr>
              <p:cNvPr id="51" name="Oval 50"/>
              <p:cNvSpPr/>
              <p:nvPr/>
            </p:nvSpPr>
            <p:spPr>
              <a:xfrm>
                <a:off x="3438467" y="3996655"/>
                <a:ext cx="720080" cy="720080"/>
              </a:xfrm>
              <a:prstGeom prst="ellipse">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52" name="Mais 8"/>
              <p:cNvSpPr/>
              <p:nvPr/>
            </p:nvSpPr>
            <p:spPr>
              <a:xfrm>
                <a:off x="3618508" y="4176695"/>
                <a:ext cx="359999" cy="360000"/>
              </a:xfrm>
              <a:prstGeom prst="mathPlus">
                <a:avLst/>
              </a:prstGeom>
              <a:solidFill>
                <a:schemeClr val="tx1"/>
              </a:solidFill>
              <a:ln w="28575">
                <a:noFill/>
              </a:ln>
            </p:spPr>
            <p:style>
              <a:lnRef idx="1">
                <a:schemeClr val="accent1"/>
              </a:lnRef>
              <a:fillRef idx="3">
                <a:schemeClr val="accent1"/>
              </a:fillRef>
              <a:effectRef idx="2">
                <a:schemeClr val="accent1"/>
              </a:effectRef>
              <a:fontRef idx="minor">
                <a:schemeClr val="lt1"/>
              </a:fontRef>
            </p:style>
            <p:txBody>
              <a:bodyPr lIns="99516" tIns="49761" rIns="99516" bIns="49761" rtlCol="0" anchor="ctr"/>
              <a:lstStyle/>
              <a:p>
                <a:pPr algn="ctr"/>
                <a:endParaRPr lang="pt-BR" sz="1300" b="1" dirty="0">
                  <a:solidFill>
                    <a:schemeClr val="tx1"/>
                  </a:solidFill>
                </a:endParaRPr>
              </a:p>
            </p:txBody>
          </p:sp>
        </p:grpSp>
        <p:sp>
          <p:nvSpPr>
            <p:cNvPr id="59" name="Retângulo de cantos arredondados 23"/>
            <p:cNvSpPr/>
            <p:nvPr/>
          </p:nvSpPr>
          <p:spPr>
            <a:xfrm>
              <a:off x="954212" y="3924647"/>
              <a:ext cx="2160240" cy="108012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t" anchorCtr="0"/>
            <a:lstStyle/>
            <a:p>
              <a:pPr algn="ctr">
                <a:lnSpc>
                  <a:spcPct val="120000"/>
                </a:lnSpc>
              </a:pPr>
              <a:r>
                <a:rPr lang="en-US" sz="1400" dirty="0" err="1">
                  <a:solidFill>
                    <a:srgbClr val="161616"/>
                  </a:solidFill>
                  <a:latin typeface="Verdana"/>
                  <a:cs typeface="Verdana"/>
                </a:rPr>
                <a:t>Instância</a:t>
              </a:r>
              <a:r>
                <a:rPr lang="en-US" sz="1400" dirty="0">
                  <a:solidFill>
                    <a:srgbClr val="161616"/>
                  </a:solidFill>
                  <a:latin typeface="Verdana"/>
                  <a:cs typeface="Verdana"/>
                </a:rPr>
                <a:t> </a:t>
              </a:r>
              <a:r>
                <a:rPr lang="en-US" sz="1400" dirty="0" err="1">
                  <a:solidFill>
                    <a:srgbClr val="161616"/>
                  </a:solidFill>
                  <a:latin typeface="Verdana"/>
                  <a:cs typeface="Verdana"/>
                </a:rPr>
                <a:t>decisória</a:t>
              </a:r>
              <a:r>
                <a:rPr lang="en-US" sz="1400" dirty="0">
                  <a:solidFill>
                    <a:srgbClr val="161616"/>
                  </a:solidFill>
                  <a:latin typeface="Verdana"/>
                  <a:cs typeface="Verdana"/>
                </a:rPr>
                <a:t>  </a:t>
              </a:r>
            </a:p>
            <a:p>
              <a:pPr algn="ctr">
                <a:lnSpc>
                  <a:spcPct val="120000"/>
                </a:lnSpc>
              </a:pPr>
              <a:r>
                <a:rPr lang="en-US" sz="1400" dirty="0">
                  <a:solidFill>
                    <a:srgbClr val="161616"/>
                  </a:solidFill>
                  <a:latin typeface="Verdana"/>
                  <a:cs typeface="Verdana"/>
                </a:rPr>
                <a:t>da </a:t>
              </a:r>
              <a:r>
                <a:rPr lang="en-US" sz="1400" dirty="0" err="1">
                  <a:solidFill>
                    <a:srgbClr val="161616"/>
                  </a:solidFill>
                  <a:latin typeface="Verdana"/>
                  <a:cs typeface="Verdana"/>
                </a:rPr>
                <a:t>Política</a:t>
              </a:r>
              <a:r>
                <a:rPr lang="en-US" sz="1400" dirty="0">
                  <a:solidFill>
                    <a:srgbClr val="161616"/>
                  </a:solidFill>
                  <a:latin typeface="Verdana"/>
                  <a:cs typeface="Verdana"/>
                </a:rPr>
                <a:t> Nacional de ZPE</a:t>
              </a:r>
              <a:endParaRPr lang="pt-BR" sz="1400" dirty="0">
                <a:solidFill>
                  <a:srgbClr val="161616"/>
                </a:solidFill>
                <a:latin typeface="Verdana"/>
                <a:cs typeface="Verdana"/>
              </a:endParaRPr>
            </a:p>
          </p:txBody>
        </p:sp>
        <p:sp>
          <p:nvSpPr>
            <p:cNvPr id="60" name="Retângulo de cantos arredondados 25"/>
            <p:cNvSpPr/>
            <p:nvPr/>
          </p:nvSpPr>
          <p:spPr>
            <a:xfrm>
              <a:off x="3186460" y="3936670"/>
              <a:ext cx="2952328" cy="1073470"/>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t" anchorCtr="0"/>
            <a:lstStyle/>
            <a:p>
              <a:pPr algn="ctr">
                <a:lnSpc>
                  <a:spcPct val="120000"/>
                </a:lnSpc>
              </a:pPr>
              <a:r>
                <a:rPr lang="pt-BR" sz="1400" dirty="0">
                  <a:solidFill>
                    <a:srgbClr val="161616"/>
                  </a:solidFill>
                  <a:latin typeface="Verdana"/>
                  <a:cs typeface="Verdana"/>
                </a:rPr>
                <a:t>Análise das propostas</a:t>
              </a:r>
              <a:br>
                <a:rPr lang="pt-BR" sz="1400" dirty="0">
                  <a:solidFill>
                    <a:srgbClr val="161616"/>
                  </a:solidFill>
                  <a:latin typeface="Verdana"/>
                  <a:cs typeface="Verdana"/>
                </a:rPr>
              </a:br>
              <a:r>
                <a:rPr lang="pt-BR" sz="1400" dirty="0">
                  <a:solidFill>
                    <a:srgbClr val="161616"/>
                  </a:solidFill>
                  <a:latin typeface="Verdana"/>
                  <a:cs typeface="Verdana"/>
                </a:rPr>
                <a:t>de criação de ZPE </a:t>
              </a:r>
            </a:p>
            <a:p>
              <a:pPr algn="ctr">
                <a:lnSpc>
                  <a:spcPct val="120000"/>
                </a:lnSpc>
              </a:pPr>
              <a:r>
                <a:rPr lang="pt-BR" sz="1400" dirty="0">
                  <a:solidFill>
                    <a:srgbClr val="161616"/>
                  </a:solidFill>
                  <a:latin typeface="Verdana"/>
                  <a:cs typeface="Verdana"/>
                </a:rPr>
                <a:t>(Decisão final → Presidência)</a:t>
              </a:r>
            </a:p>
          </p:txBody>
        </p:sp>
        <p:sp>
          <p:nvSpPr>
            <p:cNvPr id="61" name="Retângulo de cantos arredondados 37"/>
            <p:cNvSpPr/>
            <p:nvPr/>
          </p:nvSpPr>
          <p:spPr>
            <a:xfrm>
              <a:off x="6265012" y="3924648"/>
              <a:ext cx="2394056" cy="1080119"/>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t" anchorCtr="0"/>
            <a:lstStyle/>
            <a:p>
              <a:pPr algn="ctr">
                <a:lnSpc>
                  <a:spcPct val="120000"/>
                </a:lnSpc>
              </a:pPr>
              <a:r>
                <a:rPr lang="pt-BR" sz="1400" dirty="0">
                  <a:solidFill>
                    <a:srgbClr val="161616"/>
                  </a:solidFill>
                  <a:latin typeface="Verdana"/>
                  <a:cs typeface="Verdana"/>
                </a:rPr>
                <a:t>Aprovação de Projetos Industriais a serem implantados em ZPE</a:t>
              </a:r>
            </a:p>
          </p:txBody>
        </p:sp>
        <p:sp>
          <p:nvSpPr>
            <p:cNvPr id="62" name="Retângulo de cantos arredondados 38"/>
            <p:cNvSpPr/>
            <p:nvPr/>
          </p:nvSpPr>
          <p:spPr>
            <a:xfrm>
              <a:off x="9052937" y="4202943"/>
              <a:ext cx="1046291" cy="297768"/>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104287" tIns="52144" rIns="104287" bIns="52144" rtlCol="0" anchor="ctr" anchorCtr="0"/>
            <a:lstStyle/>
            <a:p>
              <a:pPr algn="ctr">
                <a:lnSpc>
                  <a:spcPct val="120000"/>
                </a:lnSpc>
              </a:pPr>
              <a:r>
                <a:rPr lang="pt-BR" sz="1400" dirty="0">
                  <a:solidFill>
                    <a:srgbClr val="161616"/>
                  </a:solidFill>
                  <a:latin typeface="Verdana"/>
                  <a:cs typeface="Verdana"/>
                </a:rPr>
                <a:t>Outros </a:t>
              </a:r>
            </a:p>
          </p:txBody>
        </p:sp>
        <p:sp>
          <p:nvSpPr>
            <p:cNvPr id="83" name="Right Arrow 82"/>
            <p:cNvSpPr/>
            <p:nvPr/>
          </p:nvSpPr>
          <p:spPr>
            <a:xfrm>
              <a:off x="3186460" y="4284687"/>
              <a:ext cx="144016" cy="144016"/>
            </a:xfrm>
            <a:prstGeom prst="rightArrow">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pSp>
      <p:pic>
        <p:nvPicPr>
          <p:cNvPr id="93" name="Picture 9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7</a:t>
            </a:fld>
            <a:endParaRPr lang="pt-BR" dirty="0">
              <a:solidFill>
                <a:srgbClr val="FFFFFF"/>
              </a:solidFill>
            </a:endParaRPr>
          </a:p>
        </p:txBody>
      </p:sp>
    </p:spTree>
    <p:extLst>
      <p:ext uri="{BB962C8B-B14F-4D97-AF65-F5344CB8AC3E}">
        <p14:creationId xmlns:p14="http://schemas.microsoft.com/office/powerpoint/2010/main" val="458111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16"/>
          <p:cNvSpPr/>
          <p:nvPr/>
        </p:nvSpPr>
        <p:spPr>
          <a:xfrm>
            <a:off x="1902963" y="2700511"/>
            <a:ext cx="5760640" cy="2259742"/>
          </a:xfrm>
          <a:prstGeom prst="rect">
            <a:avLst/>
          </a:prstGeom>
        </p:spPr>
        <p:txBody>
          <a:bodyPr wrap="square" lIns="104287" tIns="52144" rIns="104287" bIns="52144" anchor="t">
            <a:spAutoFit/>
          </a:bodyPr>
          <a:lstStyle/>
          <a:p>
            <a:pPr>
              <a:defRPr/>
            </a:pPr>
            <a:r>
              <a:rPr lang="pt-BR" sz="4000" b="1" dirty="0">
                <a:solidFill>
                  <a:schemeClr val="accent4">
                    <a:lumMod val="10000"/>
                  </a:schemeClr>
                </a:solidFill>
                <a:latin typeface="+mn-lt"/>
                <a:cs typeface="Times New Roman"/>
              </a:rPr>
              <a:t>ZPE</a:t>
            </a:r>
          </a:p>
          <a:p>
            <a:pPr>
              <a:defRPr/>
            </a:pPr>
            <a:r>
              <a:rPr lang="pt-BR" sz="4000" b="1" dirty="0">
                <a:solidFill>
                  <a:schemeClr val="accent4">
                    <a:lumMod val="10000"/>
                  </a:schemeClr>
                </a:solidFill>
                <a:latin typeface="+mn-lt"/>
                <a:cs typeface="Times New Roman"/>
              </a:rPr>
              <a:t>Regime Brasileiro: </a:t>
            </a:r>
          </a:p>
          <a:p>
            <a:pPr>
              <a:defRPr/>
            </a:pPr>
            <a:r>
              <a:rPr lang="pt-BR" sz="3000" b="1" dirty="0">
                <a:solidFill>
                  <a:schemeClr val="accent4">
                    <a:lumMod val="10000"/>
                  </a:schemeClr>
                </a:solidFill>
                <a:latin typeface="+mn-lt"/>
                <a:cs typeface="Times New Roman"/>
              </a:rPr>
              <a:t>conceito, incentivos</a:t>
            </a:r>
            <a:br>
              <a:rPr lang="pt-BR" sz="3000" b="1" dirty="0">
                <a:solidFill>
                  <a:schemeClr val="accent4">
                    <a:lumMod val="10000"/>
                  </a:schemeClr>
                </a:solidFill>
                <a:latin typeface="+mn-lt"/>
                <a:cs typeface="Times New Roman"/>
              </a:rPr>
            </a:br>
            <a:r>
              <a:rPr lang="pt-BR" sz="3000" b="1" dirty="0">
                <a:solidFill>
                  <a:schemeClr val="accent4">
                    <a:lumMod val="10000"/>
                  </a:schemeClr>
                </a:solidFill>
                <a:latin typeface="+mn-lt"/>
                <a:cs typeface="Times New Roman"/>
              </a:rPr>
              <a:t>e limitações</a:t>
            </a:r>
          </a:p>
        </p:txBody>
      </p:sp>
      <p:cxnSp>
        <p:nvCxnSpPr>
          <p:cNvPr id="6" name="Straight Connector 5"/>
          <p:cNvCxnSpPr/>
          <p:nvPr/>
        </p:nvCxnSpPr>
        <p:spPr>
          <a:xfrm>
            <a:off x="1170236" y="1476375"/>
            <a:ext cx="0" cy="4176464"/>
          </a:xfrm>
          <a:prstGeom prst="line">
            <a:avLst/>
          </a:prstGeom>
        </p:spPr>
        <p:style>
          <a:lnRef idx="2">
            <a:schemeClr val="accent1"/>
          </a:lnRef>
          <a:fillRef idx="0">
            <a:schemeClr val="accent1"/>
          </a:fillRef>
          <a:effectRef idx="1">
            <a:schemeClr val="accent1"/>
          </a:effectRef>
          <a:fontRef idx="minor">
            <a:schemeClr val="tx1"/>
          </a:fontRef>
        </p:style>
      </p:cxnSp>
      <p:pic>
        <p:nvPicPr>
          <p:cNvPr id="3" name="Picture 2"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212" y="972319"/>
            <a:ext cx="1205298" cy="222476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8" name="Slide Number Placeholder 1"/>
          <p:cNvSpPr>
            <a:spLocks noGrp="1"/>
          </p:cNvSpPr>
          <p:nvPr>
            <p:ph type="sldNum" sz="quarter" idx="12"/>
          </p:nvPr>
        </p:nvSpPr>
        <p:spPr>
          <a:xfrm>
            <a:off x="7663603" y="6948955"/>
            <a:ext cx="2495127" cy="504084"/>
          </a:xfrm>
        </p:spPr>
        <p:txBody>
          <a:bodyPr/>
          <a:lstStyle/>
          <a:p>
            <a:pPr>
              <a:defRPr/>
            </a:pPr>
            <a:fld id="{26C0C3A3-B454-4941-A6C5-4D3225836897}" type="slidenum">
              <a:rPr lang="pt-BR" smtClean="0">
                <a:solidFill>
                  <a:srgbClr val="FFFFFF"/>
                </a:solidFill>
              </a:rPr>
              <a:pPr>
                <a:defRPr/>
              </a:pPr>
              <a:t>8</a:t>
            </a:fld>
            <a:endParaRPr lang="pt-BR" dirty="0">
              <a:solidFill>
                <a:srgbClr val="FFFFFF"/>
              </a:solidFill>
            </a:endParaRPr>
          </a:p>
        </p:txBody>
      </p:sp>
    </p:spTree>
    <p:extLst>
      <p:ext uri="{BB962C8B-B14F-4D97-AF65-F5344CB8AC3E}">
        <p14:creationId xmlns:p14="http://schemas.microsoft.com/office/powerpoint/2010/main" val="3169466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RESENTAÇÃO ZPE_entrada de capítulos-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9959480" y="-35792"/>
            <a:ext cx="733919" cy="1354682"/>
          </a:xfrm>
          <a:prstGeom prst="rect">
            <a:avLst/>
          </a:prstGeom>
        </p:spPr>
      </p:pic>
      <p:sp>
        <p:nvSpPr>
          <p:cNvPr id="5" name="Text Box 2"/>
          <p:cNvSpPr txBox="1">
            <a:spLocks noChangeArrowheads="1"/>
          </p:cNvSpPr>
          <p:nvPr/>
        </p:nvSpPr>
        <p:spPr bwMode="auto">
          <a:xfrm>
            <a:off x="594172" y="540271"/>
            <a:ext cx="9395896" cy="331326"/>
          </a:xfrm>
          <a:prstGeom prst="rect">
            <a:avLst/>
          </a:prstGeom>
          <a:noFill/>
          <a:ln>
            <a:noFill/>
          </a:ln>
          <a:extLst/>
        </p:spPr>
        <p:txBody>
          <a:bodyPr wrap="square" lIns="99516" tIns="49761" rIns="99516" bIns="49761">
            <a:spAutoFit/>
          </a:bodyPr>
          <a:lstStyle>
            <a:lvl1pPr eaLnBrk="0" hangingPunct="0">
              <a:defRPr>
                <a:solidFill>
                  <a:schemeClr val="tx1"/>
                </a:solidFill>
                <a:latin typeface="Verdana" pitchFamily="34" charset="0"/>
                <a:ea typeface="ＭＳ Ｐゴシック" pitchFamily="34" charset="-128"/>
              </a:defRPr>
            </a:lvl1pPr>
            <a:lvl2pPr marL="742950" indent="-285750" eaLnBrk="0" hangingPunct="0">
              <a:defRPr>
                <a:solidFill>
                  <a:schemeClr val="tx1"/>
                </a:solidFill>
                <a:latin typeface="Verdana" pitchFamily="34" charset="0"/>
                <a:ea typeface="ＭＳ Ｐゴシック" pitchFamily="34" charset="-128"/>
              </a:defRPr>
            </a:lvl2pPr>
            <a:lvl3pPr marL="1143000" indent="-228600" eaLnBrk="0" hangingPunct="0">
              <a:defRPr>
                <a:solidFill>
                  <a:schemeClr val="tx1"/>
                </a:solidFill>
                <a:latin typeface="Verdana" pitchFamily="34" charset="0"/>
                <a:ea typeface="ＭＳ Ｐゴシック" pitchFamily="34" charset="-128"/>
              </a:defRPr>
            </a:lvl3pPr>
            <a:lvl4pPr marL="1600200" indent="-228600" eaLnBrk="0" hangingPunct="0">
              <a:defRPr>
                <a:solidFill>
                  <a:schemeClr val="tx1"/>
                </a:solidFill>
                <a:latin typeface="Verdana" pitchFamily="34" charset="0"/>
                <a:ea typeface="ＭＳ Ｐゴシック" pitchFamily="34" charset="-128"/>
              </a:defRPr>
            </a:lvl4pPr>
            <a:lvl5pPr marL="2057400" indent="-228600" eaLnBrk="0" hangingPunct="0">
              <a:defRPr>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pitchFamily="34" charset="-128"/>
              </a:defRPr>
            </a:lvl9pPr>
          </a:lstStyle>
          <a:p>
            <a:pPr algn="r" eaLnBrk="1" hangingPunct="1">
              <a:defRPr/>
            </a:pPr>
            <a:r>
              <a:rPr lang="en-US" sz="1500" dirty="0">
                <a:solidFill>
                  <a:srgbClr val="363636"/>
                </a:solidFill>
                <a:latin typeface="+mn-lt"/>
                <a:cs typeface="Times New Roman" panose="02020603050405020304" pitchFamily="18" charset="0"/>
              </a:rPr>
              <a:t>Regime </a:t>
            </a:r>
            <a:r>
              <a:rPr lang="en-US" sz="1500" dirty="0" err="1">
                <a:solidFill>
                  <a:srgbClr val="363636"/>
                </a:solidFill>
                <a:latin typeface="+mn-lt"/>
                <a:cs typeface="Times New Roman" panose="02020603050405020304" pitchFamily="18" charset="0"/>
              </a:rPr>
              <a:t>Brasileiro</a:t>
            </a:r>
            <a:r>
              <a:rPr lang="en-US" sz="1500" dirty="0">
                <a:solidFill>
                  <a:srgbClr val="363636"/>
                </a:solidFill>
                <a:latin typeface="+mn-lt"/>
                <a:cs typeface="Times New Roman" panose="02020603050405020304" pitchFamily="18" charset="0"/>
              </a:rPr>
              <a:t> de ZPE – </a:t>
            </a:r>
            <a:r>
              <a:rPr lang="en-US" sz="1500" dirty="0" err="1">
                <a:solidFill>
                  <a:srgbClr val="363636"/>
                </a:solidFill>
                <a:latin typeface="+mn-lt"/>
                <a:cs typeface="Times New Roman" panose="02020603050405020304" pitchFamily="18" charset="0"/>
              </a:rPr>
              <a:t>Conceito</a:t>
            </a:r>
            <a:r>
              <a:rPr lang="en-US" sz="1500" dirty="0">
                <a:solidFill>
                  <a:srgbClr val="363636"/>
                </a:solidFill>
                <a:latin typeface="+mn-lt"/>
                <a:cs typeface="Times New Roman" panose="02020603050405020304" pitchFamily="18" charset="0"/>
              </a:rPr>
              <a:t> &amp; </a:t>
            </a:r>
            <a:r>
              <a:rPr lang="en-US" sz="1500" dirty="0" err="1">
                <a:solidFill>
                  <a:srgbClr val="363636"/>
                </a:solidFill>
                <a:latin typeface="+mn-lt"/>
                <a:cs typeface="Times New Roman" panose="02020603050405020304" pitchFamily="18" charset="0"/>
              </a:rPr>
              <a:t>Incentivos</a:t>
            </a:r>
            <a:endParaRPr lang="en-US" sz="1500" dirty="0">
              <a:solidFill>
                <a:srgbClr val="363636"/>
              </a:solidFill>
              <a:latin typeface="+mn-lt"/>
              <a:cs typeface="Times New Roman" panose="02020603050405020304" pitchFamily="18" charset="0"/>
            </a:endParaRPr>
          </a:p>
        </p:txBody>
      </p:sp>
      <p:cxnSp>
        <p:nvCxnSpPr>
          <p:cNvPr id="20" name="Straight Connector 19"/>
          <p:cNvCxnSpPr/>
          <p:nvPr/>
        </p:nvCxnSpPr>
        <p:spPr>
          <a:xfrm>
            <a:off x="810196" y="1044327"/>
            <a:ext cx="0" cy="2160240"/>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1026220" y="1332359"/>
            <a:ext cx="7344816" cy="630942"/>
          </a:xfrm>
          <a:prstGeom prst="rect">
            <a:avLst/>
          </a:prstGeom>
        </p:spPr>
        <p:txBody>
          <a:bodyPr wrap="square">
            <a:spAutoFit/>
          </a:bodyPr>
          <a:lstStyle/>
          <a:p>
            <a:pPr>
              <a:lnSpc>
                <a:spcPct val="120000"/>
              </a:lnSpc>
            </a:pPr>
            <a:r>
              <a:rPr lang="pt-BR" sz="3000" b="1" dirty="0">
                <a:solidFill>
                  <a:srgbClr val="196666"/>
                </a:solidFill>
              </a:rPr>
              <a:t>Conceito</a:t>
            </a:r>
          </a:p>
        </p:txBody>
      </p:sp>
      <p:sp>
        <p:nvSpPr>
          <p:cNvPr id="17" name="Rounded Rectangle 103"/>
          <p:cNvSpPr/>
          <p:nvPr/>
        </p:nvSpPr>
        <p:spPr>
          <a:xfrm>
            <a:off x="1026220" y="4140671"/>
            <a:ext cx="4248472" cy="2088232"/>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r>
              <a:rPr lang="pt-BR" sz="1700" dirty="0">
                <a:solidFill>
                  <a:srgbClr val="161616"/>
                </a:solidFill>
              </a:rPr>
              <a:t>Aquisição de bens e serviços no </a:t>
            </a:r>
            <a:r>
              <a:rPr lang="pt-BR" sz="1700" b="1" dirty="0">
                <a:solidFill>
                  <a:srgbClr val="161616"/>
                </a:solidFill>
              </a:rPr>
              <a:t>Mercado Interno </a:t>
            </a:r>
            <a:r>
              <a:rPr lang="pt-BR" sz="1700" dirty="0">
                <a:solidFill>
                  <a:srgbClr val="161616"/>
                </a:solidFill>
              </a:rPr>
              <a:t>–Suspensão: </a:t>
            </a:r>
            <a:endParaRPr lang="pt-BR" sz="1700" b="1" dirty="0">
              <a:solidFill>
                <a:srgbClr val="161616"/>
              </a:solidFill>
            </a:endParaRPr>
          </a:p>
          <a:p>
            <a:pPr marL="285750" indent="-285750">
              <a:lnSpc>
                <a:spcPct val="110000"/>
              </a:lnSpc>
              <a:buFont typeface="Arial"/>
              <a:buChar char="•"/>
            </a:pPr>
            <a:r>
              <a:rPr lang="pt-BR" sz="1700" b="1" dirty="0">
                <a:solidFill>
                  <a:srgbClr val="161616"/>
                </a:solidFill>
              </a:rPr>
              <a:t>IPI </a:t>
            </a:r>
          </a:p>
          <a:p>
            <a:pPr marL="285750" indent="-285750">
              <a:lnSpc>
                <a:spcPct val="110000"/>
              </a:lnSpc>
              <a:buFont typeface="Arial"/>
              <a:buChar char="•"/>
            </a:pPr>
            <a:r>
              <a:rPr lang="pt-BR" sz="1700" b="1" dirty="0">
                <a:solidFill>
                  <a:srgbClr val="161616"/>
                </a:solidFill>
              </a:rPr>
              <a:t>COFINS </a:t>
            </a:r>
          </a:p>
          <a:p>
            <a:pPr marL="285750" indent="-285750">
              <a:lnSpc>
                <a:spcPct val="110000"/>
              </a:lnSpc>
              <a:buFont typeface="Arial"/>
              <a:buChar char="•"/>
            </a:pPr>
            <a:r>
              <a:rPr lang="pt-BR" sz="1700" b="1" dirty="0">
                <a:solidFill>
                  <a:srgbClr val="161616"/>
                </a:solidFill>
              </a:rPr>
              <a:t>PIS/PASEP</a:t>
            </a:r>
          </a:p>
        </p:txBody>
      </p:sp>
      <p:cxnSp>
        <p:nvCxnSpPr>
          <p:cNvPr id="63" name="Straight Connector 62"/>
          <p:cNvCxnSpPr/>
          <p:nvPr/>
        </p:nvCxnSpPr>
        <p:spPr>
          <a:xfrm>
            <a:off x="5058668" y="4212679"/>
            <a:ext cx="0" cy="2088232"/>
          </a:xfrm>
          <a:prstGeom prst="line">
            <a:avLst/>
          </a:prstGeom>
          <a:ln w="6350" cmpd="sng">
            <a:solidFill>
              <a:schemeClr val="accent4">
                <a:lumMod val="10000"/>
              </a:schemeClr>
            </a:solidFill>
            <a:prstDash val="sysDot"/>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1026220" y="2052439"/>
            <a:ext cx="8496944" cy="791820"/>
          </a:xfrm>
          <a:prstGeom prst="rect">
            <a:avLst/>
          </a:prstGeom>
        </p:spPr>
        <p:txBody>
          <a:bodyPr wrap="square">
            <a:spAutoFit/>
          </a:bodyPr>
          <a:lstStyle/>
          <a:p>
            <a:pPr>
              <a:lnSpc>
                <a:spcPct val="120000"/>
              </a:lnSpc>
            </a:pPr>
            <a:r>
              <a:rPr lang="pt-BR" sz="2000" dirty="0">
                <a:solidFill>
                  <a:srgbClr val="161616"/>
                </a:solidFill>
              </a:rPr>
              <a:t>Áreas industriais preponderantemente exportadoras </a:t>
            </a:r>
            <a:br>
              <a:rPr lang="pt-BR" sz="2000" dirty="0">
                <a:solidFill>
                  <a:srgbClr val="161616"/>
                </a:solidFill>
              </a:rPr>
            </a:br>
            <a:r>
              <a:rPr lang="pt-BR" sz="2000" dirty="0">
                <a:solidFill>
                  <a:srgbClr val="161616"/>
                </a:solidFill>
              </a:rPr>
              <a:t>(Receita de Exportação ≥ 80%) sob controle alfandegado.</a:t>
            </a:r>
          </a:p>
        </p:txBody>
      </p:sp>
      <p:cxnSp>
        <p:nvCxnSpPr>
          <p:cNvPr id="27" name="Straight Connector 26"/>
          <p:cNvCxnSpPr/>
          <p:nvPr/>
        </p:nvCxnSpPr>
        <p:spPr>
          <a:xfrm>
            <a:off x="810196" y="3420591"/>
            <a:ext cx="0" cy="3096344"/>
          </a:xfrm>
          <a:prstGeom prst="line">
            <a:avLst/>
          </a:prstGeom>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1026220" y="3420591"/>
            <a:ext cx="7344816" cy="630942"/>
          </a:xfrm>
          <a:prstGeom prst="rect">
            <a:avLst/>
          </a:prstGeom>
        </p:spPr>
        <p:txBody>
          <a:bodyPr wrap="square">
            <a:spAutoFit/>
          </a:bodyPr>
          <a:lstStyle/>
          <a:p>
            <a:pPr>
              <a:lnSpc>
                <a:spcPct val="120000"/>
              </a:lnSpc>
            </a:pPr>
            <a:r>
              <a:rPr lang="pt-BR" sz="3000" b="1" dirty="0">
                <a:solidFill>
                  <a:srgbClr val="196666"/>
                </a:solidFill>
              </a:rPr>
              <a:t>Incentivos Tributários</a:t>
            </a:r>
          </a:p>
        </p:txBody>
      </p:sp>
      <p:sp>
        <p:nvSpPr>
          <p:cNvPr id="31" name="Rounded Rectangle 103"/>
          <p:cNvSpPr/>
          <p:nvPr/>
        </p:nvSpPr>
        <p:spPr>
          <a:xfrm>
            <a:off x="5418708" y="4140671"/>
            <a:ext cx="3888432" cy="2448272"/>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lIns="99516" tIns="49761" rIns="99516" bIns="49761" rtlCol="0" anchor="t"/>
          <a:lstStyle/>
          <a:p>
            <a:r>
              <a:rPr lang="pt-BR" sz="1700" dirty="0">
                <a:solidFill>
                  <a:srgbClr val="161616"/>
                </a:solidFill>
              </a:rPr>
              <a:t>Aquisição no </a:t>
            </a:r>
            <a:r>
              <a:rPr lang="pt-BR" sz="1700" b="1" dirty="0">
                <a:solidFill>
                  <a:srgbClr val="161616"/>
                </a:solidFill>
              </a:rPr>
              <a:t>Mercado Externo </a:t>
            </a:r>
            <a:r>
              <a:rPr lang="pt-BR" sz="1700" dirty="0">
                <a:solidFill>
                  <a:srgbClr val="161616"/>
                </a:solidFill>
              </a:rPr>
              <a:t>– Suspensão:</a:t>
            </a:r>
            <a:endParaRPr lang="pt-BR" sz="1700" b="1" dirty="0">
              <a:solidFill>
                <a:srgbClr val="161616"/>
              </a:solidFill>
            </a:endParaRPr>
          </a:p>
          <a:p>
            <a:pPr marL="285750" indent="-285750">
              <a:lnSpc>
                <a:spcPct val="110000"/>
              </a:lnSpc>
              <a:buFont typeface="Arial"/>
              <a:buChar char="•"/>
            </a:pPr>
            <a:r>
              <a:rPr lang="pt-BR" sz="1700" b="1" dirty="0">
                <a:solidFill>
                  <a:srgbClr val="161616"/>
                </a:solidFill>
              </a:rPr>
              <a:t>II </a:t>
            </a:r>
          </a:p>
          <a:p>
            <a:pPr marL="285750" indent="-285750">
              <a:lnSpc>
                <a:spcPct val="110000"/>
              </a:lnSpc>
              <a:buFont typeface="Arial"/>
              <a:buChar char="•"/>
            </a:pPr>
            <a:r>
              <a:rPr lang="pt-BR" sz="1700" b="1" dirty="0">
                <a:solidFill>
                  <a:srgbClr val="161616"/>
                </a:solidFill>
              </a:rPr>
              <a:t>AFRMM</a:t>
            </a:r>
          </a:p>
          <a:p>
            <a:pPr marL="285750" indent="-285750">
              <a:lnSpc>
                <a:spcPct val="110000"/>
              </a:lnSpc>
              <a:buFont typeface="Arial"/>
              <a:buChar char="•"/>
            </a:pPr>
            <a:r>
              <a:rPr lang="pt-BR" sz="1700" b="1" dirty="0">
                <a:solidFill>
                  <a:srgbClr val="161616"/>
                </a:solidFill>
              </a:rPr>
              <a:t>IPI</a:t>
            </a:r>
          </a:p>
          <a:p>
            <a:pPr marL="285750" indent="-285750">
              <a:lnSpc>
                <a:spcPct val="110000"/>
              </a:lnSpc>
              <a:buFont typeface="Arial"/>
              <a:buChar char="•"/>
            </a:pPr>
            <a:r>
              <a:rPr lang="pt-BR" sz="1700" b="1" dirty="0">
                <a:solidFill>
                  <a:srgbClr val="161616"/>
                </a:solidFill>
              </a:rPr>
              <a:t>COFINS - Importação</a:t>
            </a:r>
          </a:p>
          <a:p>
            <a:pPr marL="285750" indent="-285750">
              <a:lnSpc>
                <a:spcPct val="110000"/>
              </a:lnSpc>
              <a:buFont typeface="Arial"/>
              <a:buChar char="•"/>
            </a:pPr>
            <a:r>
              <a:rPr lang="pt-BR" sz="1700" b="1" dirty="0">
                <a:solidFill>
                  <a:srgbClr val="161616"/>
                </a:solidFill>
              </a:rPr>
              <a:t>PIS/PASEP – Importação</a:t>
            </a:r>
          </a:p>
        </p:txBody>
      </p:sp>
      <p:pic>
        <p:nvPicPr>
          <p:cNvPr id="34" name="Pictur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70" y="6186831"/>
            <a:ext cx="10713430" cy="1374432"/>
          </a:xfrm>
          <a:prstGeom prst="rect">
            <a:avLst/>
          </a:prstGeom>
        </p:spPr>
      </p:pic>
      <p:sp>
        <p:nvSpPr>
          <p:cNvPr id="2" name="Slide Number Placeholder 1"/>
          <p:cNvSpPr>
            <a:spLocks noGrp="1"/>
          </p:cNvSpPr>
          <p:nvPr>
            <p:ph type="sldNum" sz="quarter" idx="12"/>
          </p:nvPr>
        </p:nvSpPr>
        <p:spPr/>
        <p:txBody>
          <a:bodyPr/>
          <a:lstStyle/>
          <a:p>
            <a:pPr>
              <a:defRPr/>
            </a:pPr>
            <a:fld id="{26C0C3A3-B454-4941-A6C5-4D3225836897}" type="slidenum">
              <a:rPr lang="pt-BR" smtClean="0">
                <a:solidFill>
                  <a:srgbClr val="FFFFFF"/>
                </a:solidFill>
              </a:rPr>
              <a:pPr>
                <a:defRPr/>
              </a:pPr>
              <a:t>9</a:t>
            </a:fld>
            <a:endParaRPr lang="pt-BR" dirty="0">
              <a:solidFill>
                <a:srgbClr val="FFFFFF"/>
              </a:solidFill>
            </a:endParaRPr>
          </a:p>
        </p:txBody>
      </p:sp>
    </p:spTree>
    <p:extLst>
      <p:ext uri="{BB962C8B-B14F-4D97-AF65-F5344CB8AC3E}">
        <p14:creationId xmlns:p14="http://schemas.microsoft.com/office/powerpoint/2010/main" val="2219308202"/>
      </p:ext>
    </p:extLst>
  </p:cSld>
  <p:clrMapOvr>
    <a:masterClrMapping/>
  </p:clrMapOvr>
</p:sld>
</file>

<file path=ppt/theme/theme1.xml><?xml version="1.0" encoding="utf-8"?>
<a:theme xmlns:a="http://schemas.openxmlformats.org/drawingml/2006/main" name="Globo">
  <a:themeElements>
    <a:clrScheme name="Globo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o">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Globo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o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o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o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o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o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o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o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18014</TotalTime>
  <Words>2107</Words>
  <Application>Microsoft Office PowerPoint</Application>
  <PresentationFormat>Personalizar</PresentationFormat>
  <Paragraphs>452</Paragraphs>
  <Slides>35</Slides>
  <Notes>4</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35</vt:i4>
      </vt:variant>
    </vt:vector>
  </HeadingPairs>
  <TitlesOfParts>
    <vt:vector size="43" baseType="lpstr">
      <vt:lpstr>ＭＳ Ｐゴシック</vt:lpstr>
      <vt:lpstr>Arial</vt:lpstr>
      <vt:lpstr>Calibri</vt:lpstr>
      <vt:lpstr>Tahoma</vt:lpstr>
      <vt:lpstr>Times New Roman</vt:lpstr>
      <vt:lpstr>Verdana</vt:lpstr>
      <vt:lpstr>Wingdings</vt:lpstr>
      <vt:lpstr>Globo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Alexandra Ferreira</dc:creator>
  <cp:lastModifiedBy>José Ribamar Vieira de A. Júnior</cp:lastModifiedBy>
  <cp:revision>1670</cp:revision>
  <cp:lastPrinted>2016-06-09T21:01:51Z</cp:lastPrinted>
  <dcterms:created xsi:type="dcterms:W3CDTF">2008-04-07T13:49:39Z</dcterms:created>
  <dcterms:modified xsi:type="dcterms:W3CDTF">2018-04-25T14:30:57Z</dcterms:modified>
</cp:coreProperties>
</file>